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71" r:id="rId4"/>
    <p:sldId id="279" r:id="rId5"/>
    <p:sldId id="280" r:id="rId6"/>
    <p:sldId id="275" r:id="rId7"/>
    <p:sldId id="277" r:id="rId8"/>
    <p:sldId id="274" r:id="rId9"/>
    <p:sldId id="273" r:id="rId10"/>
    <p:sldId id="276" r:id="rId11"/>
    <p:sldId id="262" r:id="rId12"/>
    <p:sldId id="259" r:id="rId13"/>
    <p:sldId id="281" r:id="rId14"/>
    <p:sldId id="278" r:id="rId15"/>
    <p:sldId id="257" r:id="rId16"/>
    <p:sldId id="272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364" autoAdjust="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43B81-D231-4945-A774-9C35CA36E999}" type="datetimeFigureOut">
              <a:rPr lang="en-GB" smtClean="0"/>
              <a:t>06/04/2024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257C9-E508-4C78-A174-1BF09052CE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62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12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Divider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660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926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Agenda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65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Content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808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Content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967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Content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389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Divider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491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Divider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70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Divider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308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Divider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57C9-E508-4C78-A174-1BF09052CE7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725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381125"/>
          </a:xfrm>
        </p:spPr>
        <p:txBody>
          <a:bodyPr anchor="b">
            <a:noAutofit/>
          </a:bodyPr>
          <a:lstStyle>
            <a:lvl1pPr algn="ctr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04651"/>
            <a:ext cx="9144000" cy="782493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1556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raph &amp; text_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06/04/2024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1" y="1144588"/>
            <a:ext cx="10224751" cy="4651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4"/>
          </p:nvPr>
        </p:nvSpPr>
        <p:spPr>
          <a:xfrm>
            <a:off x="838200" y="1609725"/>
            <a:ext cx="10443694" cy="3258489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38200" y="4868215"/>
            <a:ext cx="10443693" cy="1390917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4826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raph &amp; text_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06/04/2024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38201" y="1144588"/>
            <a:ext cx="10224752" cy="4524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4"/>
          </p:nvPr>
        </p:nvSpPr>
        <p:spPr>
          <a:xfrm>
            <a:off x="6259513" y="1597025"/>
            <a:ext cx="5086350" cy="4649788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838200" y="1597025"/>
            <a:ext cx="5381625" cy="46624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9556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A9DE61E-BFA3-49ED-B5AE-395454FC5E3C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04902" cy="686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06/04/2024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08237" y="1662113"/>
            <a:ext cx="6890309" cy="17891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6501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06/04/2024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07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1" y="1738648"/>
            <a:ext cx="6348211" cy="130300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06/04/2024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3717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06/04/2024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38201" y="1144589"/>
            <a:ext cx="10224752" cy="50165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1158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06/04/2024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1" y="1144589"/>
            <a:ext cx="10224752" cy="50165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449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9" y="365125"/>
            <a:ext cx="10184526" cy="7794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12925"/>
            <a:ext cx="5157787" cy="6921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12925"/>
            <a:ext cx="5183188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06/04/2024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39788" y="1144588"/>
            <a:ext cx="10184527" cy="50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15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4 Content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06/04/2024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282" y="1911057"/>
            <a:ext cx="662051" cy="18597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986" y="1911056"/>
            <a:ext cx="662051" cy="18597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282" y="4133704"/>
            <a:ext cx="662051" cy="18597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986" y="4133703"/>
            <a:ext cx="662051" cy="1859761"/>
          </a:xfrm>
          <a:prstGeom prst="rect">
            <a:avLst/>
          </a:prstGeom>
        </p:spPr>
      </p:pic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838201" y="1144588"/>
            <a:ext cx="10224752" cy="4905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quarter" idx="14"/>
          </p:nvPr>
        </p:nvSpPr>
        <p:spPr>
          <a:xfrm>
            <a:off x="2014538" y="1911350"/>
            <a:ext cx="4081462" cy="1858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8"/>
          </p:nvPr>
        </p:nvSpPr>
        <p:spPr>
          <a:xfrm>
            <a:off x="6919037" y="1931051"/>
            <a:ext cx="4081463" cy="18519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9"/>
          </p:nvPr>
        </p:nvSpPr>
        <p:spPr>
          <a:xfrm>
            <a:off x="2014538" y="4146193"/>
            <a:ext cx="4081462" cy="18716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35" name="Content Placeholder 34"/>
          <p:cNvSpPr>
            <a:spLocks noGrp="1"/>
          </p:cNvSpPr>
          <p:nvPr>
            <p:ph sz="quarter" idx="20"/>
          </p:nvPr>
        </p:nvSpPr>
        <p:spPr>
          <a:xfrm>
            <a:off x="6919037" y="4140851"/>
            <a:ext cx="4081463" cy="187700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193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741867"/>
            <a:ext cx="3932237" cy="627845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741867"/>
            <a:ext cx="6172200" cy="44013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69712"/>
            <a:ext cx="3932237" cy="377351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06/04/2024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839788" y="1144588"/>
            <a:ext cx="10184527" cy="4778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839788" y="334963"/>
            <a:ext cx="10184527" cy="809625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4412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790163"/>
            <a:ext cx="3932237" cy="556388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790161"/>
            <a:ext cx="6172200" cy="43273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46551"/>
            <a:ext cx="3932237" cy="377091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E433-A1AF-40CE-9FED-29246AF1D14C}" type="datetimeFigureOut">
              <a:rPr lang="en-GB" smtClean="0"/>
              <a:t>06/04/2024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373488"/>
            <a:ext cx="10171649" cy="783208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839788" y="1156694"/>
            <a:ext cx="10171649" cy="485139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2037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224752" cy="779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356350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4E433-A1AF-40CE-9FED-29246AF1D14C}" type="datetimeFigureOut">
              <a:rPr lang="en-GB" smtClean="0"/>
              <a:t>06/04/2024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58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5BB24-4602-4AD8-A506-D87CF1D0E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59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65" r:id="rId3"/>
    <p:sldLayoutId id="2147483650" r:id="rId4"/>
    <p:sldLayoutId id="2147483652" r:id="rId5"/>
    <p:sldLayoutId id="2147483653" r:id="rId6"/>
    <p:sldLayoutId id="2147483662" r:id="rId7"/>
    <p:sldLayoutId id="2147483656" r:id="rId8"/>
    <p:sldLayoutId id="2147483657" r:id="rId9"/>
    <p:sldLayoutId id="2147483669" r:id="rId10"/>
    <p:sldLayoutId id="2147483670" r:id="rId11"/>
    <p:sldLayoutId id="2147483655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PERFORMANCE REPORT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J.GEORGE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268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39801" y="0"/>
            <a:ext cx="9940635" cy="893716"/>
          </a:xfrm>
        </p:spPr>
        <p:txBody>
          <a:bodyPr>
            <a:normAutofit/>
          </a:bodyPr>
          <a:lstStyle/>
          <a:p>
            <a:r>
              <a:rPr lang="en-GB" dirty="0" smtClean="0"/>
              <a:t>MAP : TOUCH &amp; FEEL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0" y="893716"/>
            <a:ext cx="5177158" cy="5809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127" y="893715"/>
            <a:ext cx="5098873" cy="578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2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7437" y="1110575"/>
            <a:ext cx="9284854" cy="39495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SALES &amp; SERVICE TEAM JOINT VISITS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" r="630" b="55963"/>
          <a:stretch/>
        </p:blipFill>
        <p:spPr>
          <a:xfrm>
            <a:off x="847437" y="1034473"/>
            <a:ext cx="5143500" cy="30664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7437" y="4669168"/>
            <a:ext cx="4563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ZSM &amp; ASM Service with SPR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 DHANUSH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55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224752" cy="37378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COMPETITION CUSTOMER </a:t>
            </a:r>
            <a:r>
              <a:rPr lang="en-GB" dirty="0" smtClean="0"/>
              <a:t>CONVERSION-C&amp;M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9448799" y="1742364"/>
            <a:ext cx="22352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26 Tipper</a:t>
            </a:r>
            <a:r>
              <a:rPr lang="en-US" sz="3200" dirty="0" smtClean="0"/>
              <a:t> </a:t>
            </a:r>
            <a:r>
              <a:rPr lang="en-US" sz="3200" dirty="0" smtClean="0"/>
              <a:t>Customers converted to AL Fold in </a:t>
            </a:r>
            <a:r>
              <a:rPr lang="en-US" sz="3200" dirty="0" smtClean="0"/>
              <a:t>  </a:t>
            </a:r>
          </a:p>
          <a:p>
            <a:pPr algn="ctr"/>
            <a:r>
              <a:rPr lang="en-US" sz="3200" dirty="0"/>
              <a:t> </a:t>
            </a:r>
            <a:r>
              <a:rPr lang="en-US" sz="3200" dirty="0" smtClean="0"/>
              <a:t>FY </a:t>
            </a:r>
            <a:r>
              <a:rPr lang="en-US" sz="3200" dirty="0" smtClean="0"/>
              <a:t>23-24</a:t>
            </a:r>
            <a:r>
              <a:rPr lang="en-US" sz="3200" dirty="0" smtClean="0">
                <a:solidFill>
                  <a:schemeClr val="bg1"/>
                </a:solidFill>
              </a:rPr>
              <a:t>TH SFL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FINANCIE</a:t>
            </a:r>
            <a:r>
              <a:rPr lang="en-US" dirty="0" smtClean="0">
                <a:solidFill>
                  <a:schemeClr val="bg1"/>
                </a:solidFill>
              </a:rPr>
              <a:t>RS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363542"/>
              </p:ext>
            </p:extLst>
          </p:nvPr>
        </p:nvGraphicFramePr>
        <p:xfrm>
          <a:off x="748698" y="738909"/>
          <a:ext cx="8506138" cy="6076610"/>
        </p:xfrm>
        <a:graphic>
          <a:graphicData uri="http://schemas.openxmlformats.org/drawingml/2006/table">
            <a:tbl>
              <a:tblPr/>
              <a:tblGrid>
                <a:gridCol w="3483897">
                  <a:extLst>
                    <a:ext uri="{9D8B030D-6E8A-4147-A177-3AD203B41FA5}">
                      <a16:colId xmlns:a16="http://schemas.microsoft.com/office/drawing/2014/main" val="486617674"/>
                    </a:ext>
                  </a:extLst>
                </a:gridCol>
                <a:gridCol w="723926">
                  <a:extLst>
                    <a:ext uri="{9D8B030D-6E8A-4147-A177-3AD203B41FA5}">
                      <a16:colId xmlns:a16="http://schemas.microsoft.com/office/drawing/2014/main" val="711292677"/>
                    </a:ext>
                  </a:extLst>
                </a:gridCol>
                <a:gridCol w="995399">
                  <a:extLst>
                    <a:ext uri="{9D8B030D-6E8A-4147-A177-3AD203B41FA5}">
                      <a16:colId xmlns:a16="http://schemas.microsoft.com/office/drawing/2014/main" val="1352322242"/>
                    </a:ext>
                  </a:extLst>
                </a:gridCol>
                <a:gridCol w="1372444">
                  <a:extLst>
                    <a:ext uri="{9D8B030D-6E8A-4147-A177-3AD203B41FA5}">
                      <a16:colId xmlns:a16="http://schemas.microsoft.com/office/drawing/2014/main" val="3141674920"/>
                    </a:ext>
                  </a:extLst>
                </a:gridCol>
                <a:gridCol w="1930472">
                  <a:extLst>
                    <a:ext uri="{9D8B030D-6E8A-4147-A177-3AD203B41FA5}">
                      <a16:colId xmlns:a16="http://schemas.microsoft.com/office/drawing/2014/main" val="3455444985"/>
                    </a:ext>
                  </a:extLst>
                </a:gridCol>
              </a:tblGrid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NAME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COMPETITOR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FOR CONVERSION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61056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RAMESH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Product Performance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08942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ADHIPARASAKTHI BLUE METALS</a:t>
                      </a:r>
                    </a:p>
                  </a:txBody>
                  <a:tcPr marL="5174" marR="5174" marT="51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5174" marR="5174" marT="51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5607533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ANNAI BLUE METALS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Customer Rapport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00535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CHAKARAVARTHY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Competitive Pricing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005615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DHANUSU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Competitive Pricing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253738"/>
                  </a:ext>
                </a:extLst>
              </a:tr>
              <a:tr h="2353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G.THRUSANGU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199931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 AND CO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Customer Rapport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166011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HAMRESH INFRA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Bharath Benz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Customer Rapport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1549083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I.YASIN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412490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K.KARUNANITHI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Bharath Benz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Product Performance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902312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KALIYAMOORTHY EZHILARASAN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Tata/Bharath Benz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0574509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 KALYANAKUMAR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Competitive price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364112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MANI AND CO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Customer Rapport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8572886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 CONSTRUCTIONS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Bharath Benz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Product Performance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728096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OM SAKTHI CONSTRUCTIONS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RMC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Product Performance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289776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P.ARIVAZHAGAN</a:t>
                      </a:r>
                    </a:p>
                  </a:txBody>
                  <a:tcPr marL="5174" marR="5174" marT="51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5174" marR="5174" marT="51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8487303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PSA MINES</a:t>
                      </a:r>
                    </a:p>
                  </a:txBody>
                  <a:tcPr marL="5174" marR="5174" marT="51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Competitive pricing</a:t>
                      </a:r>
                    </a:p>
                  </a:txBody>
                  <a:tcPr marL="5174" marR="5174" marT="51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7646446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R.VIMALRAJ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8434733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SABANAYAGAM AND CO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RMC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Bharath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Benz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Customer Rapport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133365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SRI DURGAIAMMAN CONSTRUCTIONS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Bharath Benz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Product Performance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383936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SRV CONSTRUCTION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Bharath Benz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Product Performance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861549"/>
                  </a:ext>
                </a:extLst>
              </a:tr>
              <a:tr h="4459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THULUKKANAGOUNDER 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KANNIYAPPAN KUMAR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Bharath Benz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Product Performance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581470"/>
                  </a:ext>
                </a:extLst>
              </a:tr>
              <a:tr h="3885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TRIANGLE ROOFING SYSTEM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 ENGINEERING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Customer Rapport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8518153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 WELD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Bharath Benz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Customer Rapport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051450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V.P.G. RAVI SHANKAR ENTERPRISES</a:t>
                      </a:r>
                    </a:p>
                  </a:txBody>
                  <a:tcPr marL="5174" marR="5174" marT="51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RMC</a:t>
                      </a:r>
                    </a:p>
                  </a:txBody>
                  <a:tcPr marL="5174" marR="5174" marT="51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5174" marR="5174" marT="51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9088862"/>
                  </a:ext>
                </a:extLst>
              </a:tr>
              <a:tr h="2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VINAYAGA READY MIX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C&amp;M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5174" marR="5174" marT="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766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162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224752" cy="37378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COMPETITION CUSTOMER </a:t>
            </a:r>
            <a:r>
              <a:rPr lang="en-GB" dirty="0" smtClean="0"/>
              <a:t>CONVERSION-LONG HAUL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9448799" y="1742364"/>
            <a:ext cx="22352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11 LH </a:t>
            </a:r>
            <a:r>
              <a:rPr lang="en-US" sz="3200" dirty="0" smtClean="0"/>
              <a:t>Customers converted to AL Fold in </a:t>
            </a:r>
            <a:r>
              <a:rPr lang="en-US" sz="3200" dirty="0" smtClean="0"/>
              <a:t>  </a:t>
            </a:r>
          </a:p>
          <a:p>
            <a:pPr algn="ctr"/>
            <a:r>
              <a:rPr lang="en-US" sz="3200" dirty="0"/>
              <a:t> </a:t>
            </a:r>
            <a:r>
              <a:rPr lang="en-US" sz="3200" dirty="0" smtClean="0"/>
              <a:t>FY </a:t>
            </a:r>
            <a:r>
              <a:rPr lang="en-US" sz="3200" dirty="0" smtClean="0"/>
              <a:t>23-24</a:t>
            </a:r>
            <a:r>
              <a:rPr lang="en-US" sz="3200" dirty="0" smtClean="0">
                <a:solidFill>
                  <a:schemeClr val="bg1"/>
                </a:solidFill>
              </a:rPr>
              <a:t>TH SFL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FINANCIE</a:t>
            </a:r>
            <a:r>
              <a:rPr lang="en-US" dirty="0" smtClean="0">
                <a:solidFill>
                  <a:schemeClr val="bg1"/>
                </a:solidFill>
              </a:rPr>
              <a:t>RS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58717"/>
              </p:ext>
            </p:extLst>
          </p:nvPr>
        </p:nvGraphicFramePr>
        <p:xfrm>
          <a:off x="681180" y="1039885"/>
          <a:ext cx="7945583" cy="4723608"/>
        </p:xfrm>
        <a:graphic>
          <a:graphicData uri="http://schemas.openxmlformats.org/drawingml/2006/table">
            <a:tbl>
              <a:tblPr/>
              <a:tblGrid>
                <a:gridCol w="2422434">
                  <a:extLst>
                    <a:ext uri="{9D8B030D-6E8A-4147-A177-3AD203B41FA5}">
                      <a16:colId xmlns:a16="http://schemas.microsoft.com/office/drawing/2014/main" val="3692984436"/>
                    </a:ext>
                  </a:extLst>
                </a:gridCol>
                <a:gridCol w="1065871">
                  <a:extLst>
                    <a:ext uri="{9D8B030D-6E8A-4147-A177-3AD203B41FA5}">
                      <a16:colId xmlns:a16="http://schemas.microsoft.com/office/drawing/2014/main" val="3150133372"/>
                    </a:ext>
                  </a:extLst>
                </a:gridCol>
                <a:gridCol w="1243516">
                  <a:extLst>
                    <a:ext uri="{9D8B030D-6E8A-4147-A177-3AD203B41FA5}">
                      <a16:colId xmlns:a16="http://schemas.microsoft.com/office/drawing/2014/main" val="350550177"/>
                    </a:ext>
                  </a:extLst>
                </a:gridCol>
                <a:gridCol w="1082020">
                  <a:extLst>
                    <a:ext uri="{9D8B030D-6E8A-4147-A177-3AD203B41FA5}">
                      <a16:colId xmlns:a16="http://schemas.microsoft.com/office/drawing/2014/main" val="1350067179"/>
                    </a:ext>
                  </a:extLst>
                </a:gridCol>
                <a:gridCol w="2131742">
                  <a:extLst>
                    <a:ext uri="{9D8B030D-6E8A-4147-A177-3AD203B41FA5}">
                      <a16:colId xmlns:a16="http://schemas.microsoft.com/office/drawing/2014/main" val="2190799450"/>
                    </a:ext>
                  </a:extLst>
                </a:gridCol>
              </a:tblGrid>
              <a:tr h="393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NAME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COMPETITOR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FOR CONVERSION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15698"/>
                  </a:ext>
                </a:extLst>
              </a:tr>
              <a:tr h="393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ARUN REDDY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LOAD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Bharath Benz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Customer Rapport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330068"/>
                  </a:ext>
                </a:extLst>
              </a:tr>
              <a:tr h="393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DURAIRAJ SAKTHIVEL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LOOSE CEMENT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240914"/>
                  </a:ext>
                </a:extLst>
              </a:tr>
              <a:tr h="39363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GANAPATHY RAJESH KUMARAN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FLY ASH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product performance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438698"/>
                  </a:ext>
                </a:extLst>
              </a:tr>
              <a:tr h="393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K. K. LOGISTICS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CHEMICALS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Bharath Benz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Competitive Pricing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513881"/>
                  </a:ext>
                </a:extLst>
              </a:tr>
              <a:tr h="39363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KANNAN KARTHIKEYAN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LOAD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Competitive pricing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436274"/>
                  </a:ext>
                </a:extLst>
              </a:tr>
              <a:tr h="393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PALANIAPPA TRANSPORT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LOAD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Bharath Benz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Customer Rapport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865191"/>
                  </a:ext>
                </a:extLst>
              </a:tr>
              <a:tr h="393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R.VISWARAJ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LOOSE CEMENT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52774"/>
                  </a:ext>
                </a:extLst>
              </a:tr>
              <a:tr h="39363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RAJA S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COAL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product performance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0055162"/>
                  </a:ext>
                </a:extLst>
              </a:tr>
              <a:tr h="393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RAMAMOORTHY VIJAYRAM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LOOSE CEMENT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Customer Rapport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7263121"/>
                  </a:ext>
                </a:extLst>
              </a:tr>
              <a:tr h="393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SIVA NIRMALA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Bharath Benz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Product Performance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624867"/>
                  </a:ext>
                </a:extLst>
              </a:tr>
              <a:tr h="393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TSK CEMENT ULAGAM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LOOSE CEMENT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Tata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 Customer Rapport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359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48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09" y="402071"/>
            <a:ext cx="10224752" cy="779462"/>
          </a:xfrm>
        </p:spPr>
        <p:txBody>
          <a:bodyPr>
            <a:normAutofit/>
          </a:bodyPr>
          <a:lstStyle/>
          <a:p>
            <a:r>
              <a:rPr lang="en-US" dirty="0" smtClean="0"/>
              <a:t>PRODUCT BENCHMARKING DONE WITH COMPETITION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20" y="1320124"/>
            <a:ext cx="7982360" cy="3848298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90" b="16604"/>
          <a:stretch/>
        </p:blipFill>
        <p:spPr>
          <a:xfrm>
            <a:off x="8251779" y="1353128"/>
            <a:ext cx="2114989" cy="3953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" t="184" r="-984" b="27523"/>
          <a:stretch/>
        </p:blipFill>
        <p:spPr>
          <a:xfrm>
            <a:off x="5863711" y="5044830"/>
            <a:ext cx="1410806" cy="1813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3" y="5380903"/>
            <a:ext cx="2878759" cy="12969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157" y="5307013"/>
            <a:ext cx="1993556" cy="12969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768" y="1320124"/>
            <a:ext cx="1677450" cy="259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11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814" y="402672"/>
            <a:ext cx="7798525" cy="312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2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09" y="402071"/>
            <a:ext cx="10224752" cy="779462"/>
          </a:xfrm>
        </p:spPr>
        <p:txBody>
          <a:bodyPr>
            <a:normAutofit/>
          </a:bodyPr>
          <a:lstStyle/>
          <a:p>
            <a:r>
              <a:rPr lang="en-US" dirty="0" smtClean="0"/>
              <a:t>SUPPORT REQUIRED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89363" y="2946687"/>
            <a:ext cx="10224752" cy="2336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RMC 9 Cum Seeding</a:t>
            </a:r>
          </a:p>
          <a:p>
            <a:r>
              <a:rPr lang="en-US" dirty="0" smtClean="0"/>
              <a:t>RMC BP Seeding</a:t>
            </a:r>
          </a:p>
          <a:p>
            <a:r>
              <a:rPr lang="en-US" dirty="0" smtClean="0"/>
              <a:t>Captain N Truck Seeding</a:t>
            </a:r>
          </a:p>
          <a:p>
            <a:r>
              <a:rPr lang="en-US" dirty="0" smtClean="0"/>
              <a:t>Cabin Chassis in LH</a:t>
            </a:r>
          </a:p>
          <a:p>
            <a:r>
              <a:rPr lang="en-US" dirty="0" smtClean="0"/>
              <a:t>Haulage more focus on POL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8353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17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NETWORK ADEQUANCY</a:t>
            </a:r>
            <a:endParaRPr lang="en-GB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984646"/>
            <a:ext cx="5724237" cy="21333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VILLUPURAM -3 S(TVS Mobility)</a:t>
            </a:r>
          </a:p>
          <a:p>
            <a:endParaRPr lang="en-GB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PONDY-3S(TVS Mobility)</a:t>
            </a:r>
          </a:p>
          <a:p>
            <a:endParaRPr lang="en-GB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ULUNDURPET-2S(Lakshmi Motors)</a:t>
            </a: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898596" y="1993157"/>
            <a:ext cx="6001329" cy="21333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VILLUPURAM -3 S(VST Motors)-</a:t>
            </a:r>
            <a:r>
              <a:rPr lang="en-GB" dirty="0" err="1" smtClean="0"/>
              <a:t>Funcitonal</a:t>
            </a:r>
            <a:r>
              <a:rPr lang="en-GB" dirty="0" smtClean="0"/>
              <a:t> 15</a:t>
            </a:r>
            <a:r>
              <a:rPr lang="en-GB" baseline="30000" dirty="0" smtClean="0"/>
              <a:t>th</a:t>
            </a:r>
            <a:r>
              <a:rPr lang="en-GB" dirty="0" smtClean="0"/>
              <a:t> Apr24</a:t>
            </a:r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CUDDALORE-3S(VST Motors</a:t>
            </a:r>
            <a:r>
              <a:rPr lang="en-GB" dirty="0" smtClean="0"/>
              <a:t>)</a:t>
            </a:r>
          </a:p>
          <a:p>
            <a:endParaRPr lang="en-GB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PONDY-2S(VST Motors)</a:t>
            </a:r>
            <a:endParaRPr lang="en-GB" dirty="0"/>
          </a:p>
        </p:txBody>
      </p:sp>
      <p:pic>
        <p:nvPicPr>
          <p:cNvPr id="5" name="Picture 4" descr="Tata Logo - Tata Emblem - Tata Symbol">
            <a:extLst>
              <a:ext uri="{FF2B5EF4-FFF2-40B4-BE49-F238E27FC236}">
                <a16:creationId xmlns:a16="http://schemas.microsoft.com/office/drawing/2014/main" id="{BCDD6337-1D3C-4C90-8288-E6E5078EF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00" t="14346" r="22800" b="40005"/>
          <a:stretch/>
        </p:blipFill>
        <p:spPr bwMode="auto">
          <a:xfrm>
            <a:off x="8298045" y="908200"/>
            <a:ext cx="1306389" cy="98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0C2FE3-A1DA-4DCD-8E76-EEEED8FC32E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131" y="1189119"/>
            <a:ext cx="1376416" cy="789241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2623127" y="4765964"/>
            <a:ext cx="2012015" cy="1234180"/>
          </a:xfrm>
          <a:custGeom>
            <a:avLst/>
            <a:gdLst>
              <a:gd name="connsiteX0" fmla="*/ 1399430 w 1447138"/>
              <a:gd name="connsiteY0" fmla="*/ 405517 h 938254"/>
              <a:gd name="connsiteX1" fmla="*/ 1359673 w 1447138"/>
              <a:gd name="connsiteY1" fmla="*/ 389614 h 938254"/>
              <a:gd name="connsiteX2" fmla="*/ 1343771 w 1447138"/>
              <a:gd name="connsiteY2" fmla="*/ 341906 h 938254"/>
              <a:gd name="connsiteX3" fmla="*/ 1319917 w 1447138"/>
              <a:gd name="connsiteY3" fmla="*/ 262393 h 938254"/>
              <a:gd name="connsiteX4" fmla="*/ 1304014 w 1447138"/>
              <a:gd name="connsiteY4" fmla="*/ 238539 h 938254"/>
              <a:gd name="connsiteX5" fmla="*/ 1232452 w 1447138"/>
              <a:gd name="connsiteY5" fmla="*/ 214685 h 938254"/>
              <a:gd name="connsiteX6" fmla="*/ 1160891 w 1447138"/>
              <a:gd name="connsiteY6" fmla="*/ 174929 h 938254"/>
              <a:gd name="connsiteX7" fmla="*/ 1137037 w 1447138"/>
              <a:gd name="connsiteY7" fmla="*/ 166978 h 938254"/>
              <a:gd name="connsiteX8" fmla="*/ 1129086 w 1447138"/>
              <a:gd name="connsiteY8" fmla="*/ 111318 h 938254"/>
              <a:gd name="connsiteX9" fmla="*/ 1121134 w 1447138"/>
              <a:gd name="connsiteY9" fmla="*/ 87464 h 938254"/>
              <a:gd name="connsiteX10" fmla="*/ 1097280 w 1447138"/>
              <a:gd name="connsiteY10" fmla="*/ 79513 h 938254"/>
              <a:gd name="connsiteX11" fmla="*/ 1041621 w 1447138"/>
              <a:gd name="connsiteY11" fmla="*/ 15903 h 938254"/>
              <a:gd name="connsiteX12" fmla="*/ 1017767 w 1447138"/>
              <a:gd name="connsiteY12" fmla="*/ 23854 h 938254"/>
              <a:gd name="connsiteX13" fmla="*/ 962108 w 1447138"/>
              <a:gd name="connsiteY13" fmla="*/ 79513 h 938254"/>
              <a:gd name="connsiteX14" fmla="*/ 842839 w 1447138"/>
              <a:gd name="connsiteY14" fmla="*/ 87464 h 938254"/>
              <a:gd name="connsiteX15" fmla="*/ 779228 w 1447138"/>
              <a:gd name="connsiteY15" fmla="*/ 87464 h 938254"/>
              <a:gd name="connsiteX16" fmla="*/ 763326 w 1447138"/>
              <a:gd name="connsiteY16" fmla="*/ 39757 h 938254"/>
              <a:gd name="connsiteX17" fmla="*/ 755374 w 1447138"/>
              <a:gd name="connsiteY17" fmla="*/ 15903 h 938254"/>
              <a:gd name="connsiteX18" fmla="*/ 731520 w 1447138"/>
              <a:gd name="connsiteY18" fmla="*/ 0 h 938254"/>
              <a:gd name="connsiteX19" fmla="*/ 699715 w 1447138"/>
              <a:gd name="connsiteY19" fmla="*/ 7951 h 938254"/>
              <a:gd name="connsiteX20" fmla="*/ 691764 w 1447138"/>
              <a:gd name="connsiteY20" fmla="*/ 79513 h 938254"/>
              <a:gd name="connsiteX21" fmla="*/ 659959 w 1447138"/>
              <a:gd name="connsiteY21" fmla="*/ 31805 h 938254"/>
              <a:gd name="connsiteX22" fmla="*/ 612251 w 1447138"/>
              <a:gd name="connsiteY22" fmla="*/ 15903 h 938254"/>
              <a:gd name="connsiteX23" fmla="*/ 588397 w 1447138"/>
              <a:gd name="connsiteY23" fmla="*/ 7951 h 938254"/>
              <a:gd name="connsiteX24" fmla="*/ 572494 w 1447138"/>
              <a:gd name="connsiteY24" fmla="*/ 31805 h 938254"/>
              <a:gd name="connsiteX25" fmla="*/ 524786 w 1447138"/>
              <a:gd name="connsiteY25" fmla="*/ 63611 h 938254"/>
              <a:gd name="connsiteX26" fmla="*/ 477079 w 1447138"/>
              <a:gd name="connsiteY26" fmla="*/ 95416 h 938254"/>
              <a:gd name="connsiteX27" fmla="*/ 453225 w 1447138"/>
              <a:gd name="connsiteY27" fmla="*/ 111318 h 938254"/>
              <a:gd name="connsiteX28" fmla="*/ 349858 w 1447138"/>
              <a:gd name="connsiteY28" fmla="*/ 119270 h 938254"/>
              <a:gd name="connsiteX29" fmla="*/ 326004 w 1447138"/>
              <a:gd name="connsiteY29" fmla="*/ 127221 h 938254"/>
              <a:gd name="connsiteX30" fmla="*/ 302150 w 1447138"/>
              <a:gd name="connsiteY30" fmla="*/ 151075 h 938254"/>
              <a:gd name="connsiteX31" fmla="*/ 262393 w 1447138"/>
              <a:gd name="connsiteY31" fmla="*/ 159026 h 938254"/>
              <a:gd name="connsiteX32" fmla="*/ 238539 w 1447138"/>
              <a:gd name="connsiteY32" fmla="*/ 166978 h 938254"/>
              <a:gd name="connsiteX33" fmla="*/ 182880 w 1447138"/>
              <a:gd name="connsiteY33" fmla="*/ 166978 h 938254"/>
              <a:gd name="connsiteX34" fmla="*/ 174929 w 1447138"/>
              <a:gd name="connsiteY34" fmla="*/ 198783 h 938254"/>
              <a:gd name="connsiteX35" fmla="*/ 166978 w 1447138"/>
              <a:gd name="connsiteY35" fmla="*/ 326004 h 938254"/>
              <a:gd name="connsiteX36" fmla="*/ 135172 w 1447138"/>
              <a:gd name="connsiteY36" fmla="*/ 333955 h 938254"/>
              <a:gd name="connsiteX37" fmla="*/ 71562 w 1447138"/>
              <a:gd name="connsiteY37" fmla="*/ 341906 h 938254"/>
              <a:gd name="connsiteX38" fmla="*/ 47708 w 1447138"/>
              <a:gd name="connsiteY38" fmla="*/ 349858 h 938254"/>
              <a:gd name="connsiteX39" fmla="*/ 15903 w 1447138"/>
              <a:gd name="connsiteY39" fmla="*/ 357809 h 938254"/>
              <a:gd name="connsiteX40" fmla="*/ 0 w 1447138"/>
              <a:gd name="connsiteY40" fmla="*/ 381663 h 938254"/>
              <a:gd name="connsiteX41" fmla="*/ 23854 w 1447138"/>
              <a:gd name="connsiteY41" fmla="*/ 389614 h 938254"/>
              <a:gd name="connsiteX42" fmla="*/ 111319 w 1447138"/>
              <a:gd name="connsiteY42" fmla="*/ 397565 h 938254"/>
              <a:gd name="connsiteX43" fmla="*/ 119270 w 1447138"/>
              <a:gd name="connsiteY43" fmla="*/ 421419 h 938254"/>
              <a:gd name="connsiteX44" fmla="*/ 111319 w 1447138"/>
              <a:gd name="connsiteY44" fmla="*/ 461176 h 938254"/>
              <a:gd name="connsiteX45" fmla="*/ 63611 w 1447138"/>
              <a:gd name="connsiteY45" fmla="*/ 477078 h 938254"/>
              <a:gd name="connsiteX46" fmla="*/ 23854 w 1447138"/>
              <a:gd name="connsiteY46" fmla="*/ 556591 h 938254"/>
              <a:gd name="connsiteX47" fmla="*/ 23854 w 1447138"/>
              <a:gd name="connsiteY47" fmla="*/ 620202 h 938254"/>
              <a:gd name="connsiteX48" fmla="*/ 71562 w 1447138"/>
              <a:gd name="connsiteY48" fmla="*/ 636104 h 938254"/>
              <a:gd name="connsiteX49" fmla="*/ 95416 w 1447138"/>
              <a:gd name="connsiteY49" fmla="*/ 652007 h 938254"/>
              <a:gd name="connsiteX50" fmla="*/ 119270 w 1447138"/>
              <a:gd name="connsiteY50" fmla="*/ 675861 h 938254"/>
              <a:gd name="connsiteX51" fmla="*/ 151075 w 1447138"/>
              <a:gd name="connsiteY51" fmla="*/ 683812 h 938254"/>
              <a:gd name="connsiteX52" fmla="*/ 230588 w 1447138"/>
              <a:gd name="connsiteY52" fmla="*/ 652007 h 938254"/>
              <a:gd name="connsiteX53" fmla="*/ 246491 w 1447138"/>
              <a:gd name="connsiteY53" fmla="*/ 628153 h 938254"/>
              <a:gd name="connsiteX54" fmla="*/ 294199 w 1447138"/>
              <a:gd name="connsiteY54" fmla="*/ 612251 h 938254"/>
              <a:gd name="connsiteX55" fmla="*/ 302150 w 1447138"/>
              <a:gd name="connsiteY55" fmla="*/ 644056 h 938254"/>
              <a:gd name="connsiteX56" fmla="*/ 310101 w 1447138"/>
              <a:gd name="connsiteY56" fmla="*/ 667910 h 938254"/>
              <a:gd name="connsiteX57" fmla="*/ 294199 w 1447138"/>
              <a:gd name="connsiteY57" fmla="*/ 691764 h 938254"/>
              <a:gd name="connsiteX58" fmla="*/ 286247 w 1447138"/>
              <a:gd name="connsiteY58" fmla="*/ 739471 h 938254"/>
              <a:gd name="connsiteX59" fmla="*/ 270345 w 1447138"/>
              <a:gd name="connsiteY59" fmla="*/ 787179 h 938254"/>
              <a:gd name="connsiteX60" fmla="*/ 278296 w 1447138"/>
              <a:gd name="connsiteY60" fmla="*/ 842838 h 938254"/>
              <a:gd name="connsiteX61" fmla="*/ 326004 w 1447138"/>
              <a:gd name="connsiteY61" fmla="*/ 874644 h 938254"/>
              <a:gd name="connsiteX62" fmla="*/ 349858 w 1447138"/>
              <a:gd name="connsiteY62" fmla="*/ 890546 h 938254"/>
              <a:gd name="connsiteX63" fmla="*/ 373712 w 1447138"/>
              <a:gd name="connsiteY63" fmla="*/ 898498 h 938254"/>
              <a:gd name="connsiteX64" fmla="*/ 445273 w 1447138"/>
              <a:gd name="connsiteY64" fmla="*/ 938254 h 938254"/>
              <a:gd name="connsiteX65" fmla="*/ 500932 w 1447138"/>
              <a:gd name="connsiteY65" fmla="*/ 930303 h 938254"/>
              <a:gd name="connsiteX66" fmla="*/ 516835 w 1447138"/>
              <a:gd name="connsiteY66" fmla="*/ 906449 h 938254"/>
              <a:gd name="connsiteX67" fmla="*/ 540689 w 1447138"/>
              <a:gd name="connsiteY67" fmla="*/ 882595 h 938254"/>
              <a:gd name="connsiteX68" fmla="*/ 548640 w 1447138"/>
              <a:gd name="connsiteY68" fmla="*/ 858741 h 938254"/>
              <a:gd name="connsiteX69" fmla="*/ 588397 w 1447138"/>
              <a:gd name="connsiteY69" fmla="*/ 818984 h 938254"/>
              <a:gd name="connsiteX70" fmla="*/ 652007 w 1447138"/>
              <a:gd name="connsiteY70" fmla="*/ 811033 h 938254"/>
              <a:gd name="connsiteX71" fmla="*/ 723569 w 1447138"/>
              <a:gd name="connsiteY71" fmla="*/ 795131 h 938254"/>
              <a:gd name="connsiteX72" fmla="*/ 731520 w 1447138"/>
              <a:gd name="connsiteY72" fmla="*/ 818984 h 938254"/>
              <a:gd name="connsiteX73" fmla="*/ 763326 w 1447138"/>
              <a:gd name="connsiteY73" fmla="*/ 771277 h 938254"/>
              <a:gd name="connsiteX74" fmla="*/ 787179 w 1447138"/>
              <a:gd name="connsiteY74" fmla="*/ 755374 h 938254"/>
              <a:gd name="connsiteX75" fmla="*/ 818985 w 1447138"/>
              <a:gd name="connsiteY75" fmla="*/ 763325 h 938254"/>
              <a:gd name="connsiteX76" fmla="*/ 842839 w 1447138"/>
              <a:gd name="connsiteY76" fmla="*/ 771277 h 938254"/>
              <a:gd name="connsiteX77" fmla="*/ 858741 w 1447138"/>
              <a:gd name="connsiteY77" fmla="*/ 818984 h 938254"/>
              <a:gd name="connsiteX78" fmla="*/ 906449 w 1447138"/>
              <a:gd name="connsiteY78" fmla="*/ 850790 h 938254"/>
              <a:gd name="connsiteX79" fmla="*/ 930303 w 1447138"/>
              <a:gd name="connsiteY79" fmla="*/ 834887 h 938254"/>
              <a:gd name="connsiteX80" fmla="*/ 962108 w 1447138"/>
              <a:gd name="connsiteY80" fmla="*/ 787179 h 938254"/>
              <a:gd name="connsiteX81" fmla="*/ 1009816 w 1447138"/>
              <a:gd name="connsiteY81" fmla="*/ 755374 h 938254"/>
              <a:gd name="connsiteX82" fmla="*/ 1033670 w 1447138"/>
              <a:gd name="connsiteY82" fmla="*/ 739471 h 938254"/>
              <a:gd name="connsiteX83" fmla="*/ 1097280 w 1447138"/>
              <a:gd name="connsiteY83" fmla="*/ 723569 h 938254"/>
              <a:gd name="connsiteX84" fmla="*/ 1200647 w 1447138"/>
              <a:gd name="connsiteY84" fmla="*/ 715618 h 938254"/>
              <a:gd name="connsiteX85" fmla="*/ 1224501 w 1447138"/>
              <a:gd name="connsiteY85" fmla="*/ 707666 h 938254"/>
              <a:gd name="connsiteX86" fmla="*/ 1272209 w 1447138"/>
              <a:gd name="connsiteY86" fmla="*/ 667910 h 938254"/>
              <a:gd name="connsiteX87" fmla="*/ 1351722 w 1447138"/>
              <a:gd name="connsiteY87" fmla="*/ 644056 h 938254"/>
              <a:gd name="connsiteX88" fmla="*/ 1383527 w 1447138"/>
              <a:gd name="connsiteY88" fmla="*/ 612251 h 938254"/>
              <a:gd name="connsiteX89" fmla="*/ 1399430 w 1447138"/>
              <a:gd name="connsiteY89" fmla="*/ 588397 h 938254"/>
              <a:gd name="connsiteX90" fmla="*/ 1391479 w 1447138"/>
              <a:gd name="connsiteY90" fmla="*/ 556591 h 938254"/>
              <a:gd name="connsiteX91" fmla="*/ 1383527 w 1447138"/>
              <a:gd name="connsiteY91" fmla="*/ 532738 h 938254"/>
              <a:gd name="connsiteX92" fmla="*/ 1439186 w 1447138"/>
              <a:gd name="connsiteY92" fmla="*/ 421419 h 938254"/>
              <a:gd name="connsiteX93" fmla="*/ 1447138 w 1447138"/>
              <a:gd name="connsiteY93" fmla="*/ 397565 h 938254"/>
              <a:gd name="connsiteX94" fmla="*/ 1423284 w 1447138"/>
              <a:gd name="connsiteY94" fmla="*/ 389614 h 938254"/>
              <a:gd name="connsiteX95" fmla="*/ 1383527 w 1447138"/>
              <a:gd name="connsiteY95" fmla="*/ 381663 h 938254"/>
              <a:gd name="connsiteX96" fmla="*/ 1343771 w 1447138"/>
              <a:gd name="connsiteY96" fmla="*/ 349858 h 93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1447138" h="938254">
                <a:moveTo>
                  <a:pt x="1399430" y="405517"/>
                </a:moveTo>
                <a:cubicBezTo>
                  <a:pt x="1386178" y="400216"/>
                  <a:pt x="1369072" y="400356"/>
                  <a:pt x="1359673" y="389614"/>
                </a:cubicBezTo>
                <a:cubicBezTo>
                  <a:pt x="1348635" y="376999"/>
                  <a:pt x="1347837" y="358168"/>
                  <a:pt x="1343771" y="341906"/>
                </a:cubicBezTo>
                <a:cubicBezTo>
                  <a:pt x="1339327" y="324130"/>
                  <a:pt x="1327657" y="274003"/>
                  <a:pt x="1319917" y="262393"/>
                </a:cubicBezTo>
                <a:cubicBezTo>
                  <a:pt x="1314616" y="254442"/>
                  <a:pt x="1310771" y="245296"/>
                  <a:pt x="1304014" y="238539"/>
                </a:cubicBezTo>
                <a:cubicBezTo>
                  <a:pt x="1281654" y="216179"/>
                  <a:pt x="1264435" y="220016"/>
                  <a:pt x="1232452" y="214685"/>
                </a:cubicBezTo>
                <a:cubicBezTo>
                  <a:pt x="1196746" y="178978"/>
                  <a:pt x="1219267" y="194387"/>
                  <a:pt x="1160891" y="174929"/>
                </a:cubicBezTo>
                <a:lnTo>
                  <a:pt x="1137037" y="166978"/>
                </a:lnTo>
                <a:cubicBezTo>
                  <a:pt x="1134387" y="148425"/>
                  <a:pt x="1132762" y="129696"/>
                  <a:pt x="1129086" y="111318"/>
                </a:cubicBezTo>
                <a:cubicBezTo>
                  <a:pt x="1127442" y="103099"/>
                  <a:pt x="1127061" y="93391"/>
                  <a:pt x="1121134" y="87464"/>
                </a:cubicBezTo>
                <a:cubicBezTo>
                  <a:pt x="1115207" y="81538"/>
                  <a:pt x="1105231" y="82163"/>
                  <a:pt x="1097280" y="79513"/>
                </a:cubicBezTo>
                <a:cubicBezTo>
                  <a:pt x="1060174" y="23854"/>
                  <a:pt x="1081378" y="42406"/>
                  <a:pt x="1041621" y="15903"/>
                </a:cubicBezTo>
                <a:cubicBezTo>
                  <a:pt x="1033670" y="18553"/>
                  <a:pt x="1023694" y="17927"/>
                  <a:pt x="1017767" y="23854"/>
                </a:cubicBezTo>
                <a:cubicBezTo>
                  <a:pt x="984741" y="56880"/>
                  <a:pt x="1002590" y="75015"/>
                  <a:pt x="962108" y="79513"/>
                </a:cubicBezTo>
                <a:cubicBezTo>
                  <a:pt x="922507" y="83913"/>
                  <a:pt x="882595" y="84814"/>
                  <a:pt x="842839" y="87464"/>
                </a:cubicBezTo>
                <a:cubicBezTo>
                  <a:pt x="824015" y="93739"/>
                  <a:pt x="798419" y="106655"/>
                  <a:pt x="779228" y="87464"/>
                </a:cubicBezTo>
                <a:cubicBezTo>
                  <a:pt x="767375" y="75611"/>
                  <a:pt x="768627" y="55659"/>
                  <a:pt x="763326" y="39757"/>
                </a:cubicBezTo>
                <a:cubicBezTo>
                  <a:pt x="760675" y="31806"/>
                  <a:pt x="762348" y="20552"/>
                  <a:pt x="755374" y="15903"/>
                </a:cubicBezTo>
                <a:lnTo>
                  <a:pt x="731520" y="0"/>
                </a:lnTo>
                <a:cubicBezTo>
                  <a:pt x="720918" y="2650"/>
                  <a:pt x="704602" y="-1823"/>
                  <a:pt x="699715" y="7951"/>
                </a:cubicBezTo>
                <a:cubicBezTo>
                  <a:pt x="688982" y="29418"/>
                  <a:pt x="712344" y="67165"/>
                  <a:pt x="691764" y="79513"/>
                </a:cubicBezTo>
                <a:cubicBezTo>
                  <a:pt x="675375" y="89346"/>
                  <a:pt x="678091" y="37849"/>
                  <a:pt x="659959" y="31805"/>
                </a:cubicBezTo>
                <a:lnTo>
                  <a:pt x="612251" y="15903"/>
                </a:lnTo>
                <a:lnTo>
                  <a:pt x="588397" y="7951"/>
                </a:lnTo>
                <a:cubicBezTo>
                  <a:pt x="583096" y="15902"/>
                  <a:pt x="579686" y="25512"/>
                  <a:pt x="572494" y="31805"/>
                </a:cubicBezTo>
                <a:cubicBezTo>
                  <a:pt x="558110" y="44391"/>
                  <a:pt x="540689" y="53009"/>
                  <a:pt x="524786" y="63611"/>
                </a:cubicBezTo>
                <a:lnTo>
                  <a:pt x="477079" y="95416"/>
                </a:lnTo>
                <a:cubicBezTo>
                  <a:pt x="469128" y="100717"/>
                  <a:pt x="462753" y="110585"/>
                  <a:pt x="453225" y="111318"/>
                </a:cubicBezTo>
                <a:lnTo>
                  <a:pt x="349858" y="119270"/>
                </a:lnTo>
                <a:cubicBezTo>
                  <a:pt x="341907" y="121920"/>
                  <a:pt x="332978" y="122572"/>
                  <a:pt x="326004" y="127221"/>
                </a:cubicBezTo>
                <a:cubicBezTo>
                  <a:pt x="316648" y="133458"/>
                  <a:pt x="312208" y="146046"/>
                  <a:pt x="302150" y="151075"/>
                </a:cubicBezTo>
                <a:cubicBezTo>
                  <a:pt x="290062" y="157119"/>
                  <a:pt x="275504" y="155748"/>
                  <a:pt x="262393" y="159026"/>
                </a:cubicBezTo>
                <a:cubicBezTo>
                  <a:pt x="254262" y="161059"/>
                  <a:pt x="246490" y="164327"/>
                  <a:pt x="238539" y="166978"/>
                </a:cubicBezTo>
                <a:cubicBezTo>
                  <a:pt x="221546" y="161313"/>
                  <a:pt x="200354" y="149504"/>
                  <a:pt x="182880" y="166978"/>
                </a:cubicBezTo>
                <a:cubicBezTo>
                  <a:pt x="175153" y="174705"/>
                  <a:pt x="177579" y="188181"/>
                  <a:pt x="174929" y="198783"/>
                </a:cubicBezTo>
                <a:cubicBezTo>
                  <a:pt x="172279" y="241190"/>
                  <a:pt x="178967" y="285241"/>
                  <a:pt x="166978" y="326004"/>
                </a:cubicBezTo>
                <a:cubicBezTo>
                  <a:pt x="163894" y="336488"/>
                  <a:pt x="145952" y="332158"/>
                  <a:pt x="135172" y="333955"/>
                </a:cubicBezTo>
                <a:cubicBezTo>
                  <a:pt x="114094" y="337468"/>
                  <a:pt x="92765" y="339256"/>
                  <a:pt x="71562" y="341906"/>
                </a:cubicBezTo>
                <a:cubicBezTo>
                  <a:pt x="63611" y="344557"/>
                  <a:pt x="55767" y="347555"/>
                  <a:pt x="47708" y="349858"/>
                </a:cubicBezTo>
                <a:cubicBezTo>
                  <a:pt x="37201" y="352860"/>
                  <a:pt x="24996" y="351747"/>
                  <a:pt x="15903" y="357809"/>
                </a:cubicBezTo>
                <a:cubicBezTo>
                  <a:pt x="7952" y="363110"/>
                  <a:pt x="5301" y="373712"/>
                  <a:pt x="0" y="381663"/>
                </a:cubicBezTo>
                <a:cubicBezTo>
                  <a:pt x="7951" y="384313"/>
                  <a:pt x="15557" y="388429"/>
                  <a:pt x="23854" y="389614"/>
                </a:cubicBezTo>
                <a:cubicBezTo>
                  <a:pt x="52835" y="393754"/>
                  <a:pt x="83546" y="388307"/>
                  <a:pt x="111319" y="397565"/>
                </a:cubicBezTo>
                <a:cubicBezTo>
                  <a:pt x="119270" y="400215"/>
                  <a:pt x="116620" y="413468"/>
                  <a:pt x="119270" y="421419"/>
                </a:cubicBezTo>
                <a:cubicBezTo>
                  <a:pt x="116620" y="434671"/>
                  <a:pt x="120875" y="451620"/>
                  <a:pt x="111319" y="461176"/>
                </a:cubicBezTo>
                <a:cubicBezTo>
                  <a:pt x="99466" y="473029"/>
                  <a:pt x="63611" y="477078"/>
                  <a:pt x="63611" y="477078"/>
                </a:cubicBezTo>
                <a:cubicBezTo>
                  <a:pt x="43517" y="537358"/>
                  <a:pt x="57766" y="511376"/>
                  <a:pt x="23854" y="556591"/>
                </a:cubicBezTo>
                <a:cubicBezTo>
                  <a:pt x="17580" y="575414"/>
                  <a:pt x="4664" y="601012"/>
                  <a:pt x="23854" y="620202"/>
                </a:cubicBezTo>
                <a:cubicBezTo>
                  <a:pt x="35707" y="632055"/>
                  <a:pt x="71562" y="636104"/>
                  <a:pt x="71562" y="636104"/>
                </a:cubicBezTo>
                <a:cubicBezTo>
                  <a:pt x="79513" y="641405"/>
                  <a:pt x="88075" y="645889"/>
                  <a:pt x="95416" y="652007"/>
                </a:cubicBezTo>
                <a:cubicBezTo>
                  <a:pt x="104055" y="659206"/>
                  <a:pt x="109507" y="670282"/>
                  <a:pt x="119270" y="675861"/>
                </a:cubicBezTo>
                <a:cubicBezTo>
                  <a:pt x="128758" y="681283"/>
                  <a:pt x="140473" y="681162"/>
                  <a:pt x="151075" y="683812"/>
                </a:cubicBezTo>
                <a:cubicBezTo>
                  <a:pt x="195540" y="676401"/>
                  <a:pt x="199296" y="683299"/>
                  <a:pt x="230588" y="652007"/>
                </a:cubicBezTo>
                <a:cubicBezTo>
                  <a:pt x="237345" y="645250"/>
                  <a:pt x="238387" y="633218"/>
                  <a:pt x="246491" y="628153"/>
                </a:cubicBezTo>
                <a:cubicBezTo>
                  <a:pt x="260706" y="619269"/>
                  <a:pt x="294199" y="612251"/>
                  <a:pt x="294199" y="612251"/>
                </a:cubicBezTo>
                <a:cubicBezTo>
                  <a:pt x="296849" y="622853"/>
                  <a:pt x="299148" y="633549"/>
                  <a:pt x="302150" y="644056"/>
                </a:cubicBezTo>
                <a:cubicBezTo>
                  <a:pt x="304452" y="652115"/>
                  <a:pt x="311479" y="659643"/>
                  <a:pt x="310101" y="667910"/>
                </a:cubicBezTo>
                <a:cubicBezTo>
                  <a:pt x="308530" y="677336"/>
                  <a:pt x="299500" y="683813"/>
                  <a:pt x="294199" y="691764"/>
                </a:cubicBezTo>
                <a:cubicBezTo>
                  <a:pt x="291548" y="707666"/>
                  <a:pt x="290157" y="723831"/>
                  <a:pt x="286247" y="739471"/>
                </a:cubicBezTo>
                <a:cubicBezTo>
                  <a:pt x="282181" y="755733"/>
                  <a:pt x="270345" y="787179"/>
                  <a:pt x="270345" y="787179"/>
                </a:cubicBezTo>
                <a:cubicBezTo>
                  <a:pt x="272995" y="805732"/>
                  <a:pt x="271336" y="825437"/>
                  <a:pt x="278296" y="842838"/>
                </a:cubicBezTo>
                <a:cubicBezTo>
                  <a:pt x="289600" y="871098"/>
                  <a:pt x="305254" y="864269"/>
                  <a:pt x="326004" y="874644"/>
                </a:cubicBezTo>
                <a:cubicBezTo>
                  <a:pt x="334551" y="878918"/>
                  <a:pt x="341311" y="886272"/>
                  <a:pt x="349858" y="890546"/>
                </a:cubicBezTo>
                <a:cubicBezTo>
                  <a:pt x="357355" y="894294"/>
                  <a:pt x="366385" y="894428"/>
                  <a:pt x="373712" y="898498"/>
                </a:cubicBezTo>
                <a:cubicBezTo>
                  <a:pt x="455729" y="944064"/>
                  <a:pt x="391300" y="920264"/>
                  <a:pt x="445273" y="938254"/>
                </a:cubicBezTo>
                <a:cubicBezTo>
                  <a:pt x="463826" y="935604"/>
                  <a:pt x="483806" y="937915"/>
                  <a:pt x="500932" y="930303"/>
                </a:cubicBezTo>
                <a:cubicBezTo>
                  <a:pt x="509665" y="926422"/>
                  <a:pt x="510717" y="913790"/>
                  <a:pt x="516835" y="906449"/>
                </a:cubicBezTo>
                <a:cubicBezTo>
                  <a:pt x="524034" y="897810"/>
                  <a:pt x="532738" y="890546"/>
                  <a:pt x="540689" y="882595"/>
                </a:cubicBezTo>
                <a:cubicBezTo>
                  <a:pt x="543339" y="874644"/>
                  <a:pt x="544892" y="866238"/>
                  <a:pt x="548640" y="858741"/>
                </a:cubicBezTo>
                <a:cubicBezTo>
                  <a:pt x="556452" y="843118"/>
                  <a:pt x="569984" y="824006"/>
                  <a:pt x="588397" y="818984"/>
                </a:cubicBezTo>
                <a:cubicBezTo>
                  <a:pt x="609012" y="813362"/>
                  <a:pt x="630804" y="813683"/>
                  <a:pt x="652007" y="811033"/>
                </a:cubicBezTo>
                <a:cubicBezTo>
                  <a:pt x="676698" y="786342"/>
                  <a:pt x="679914" y="770185"/>
                  <a:pt x="723569" y="795131"/>
                </a:cubicBezTo>
                <a:cubicBezTo>
                  <a:pt x="730846" y="799289"/>
                  <a:pt x="728870" y="811033"/>
                  <a:pt x="731520" y="818984"/>
                </a:cubicBezTo>
                <a:cubicBezTo>
                  <a:pt x="781845" y="802210"/>
                  <a:pt x="731720" y="826588"/>
                  <a:pt x="763326" y="771277"/>
                </a:cubicBezTo>
                <a:cubicBezTo>
                  <a:pt x="768067" y="762980"/>
                  <a:pt x="779228" y="760675"/>
                  <a:pt x="787179" y="755374"/>
                </a:cubicBezTo>
                <a:cubicBezTo>
                  <a:pt x="797781" y="758024"/>
                  <a:pt x="808477" y="760323"/>
                  <a:pt x="818985" y="763325"/>
                </a:cubicBezTo>
                <a:cubicBezTo>
                  <a:pt x="827044" y="765628"/>
                  <a:pt x="837967" y="764457"/>
                  <a:pt x="842839" y="771277"/>
                </a:cubicBezTo>
                <a:cubicBezTo>
                  <a:pt x="852582" y="784917"/>
                  <a:pt x="844794" y="809686"/>
                  <a:pt x="858741" y="818984"/>
                </a:cubicBezTo>
                <a:lnTo>
                  <a:pt x="906449" y="850790"/>
                </a:lnTo>
                <a:cubicBezTo>
                  <a:pt x="914400" y="845489"/>
                  <a:pt x="924333" y="842349"/>
                  <a:pt x="930303" y="834887"/>
                </a:cubicBezTo>
                <a:cubicBezTo>
                  <a:pt x="974007" y="780255"/>
                  <a:pt x="889130" y="843940"/>
                  <a:pt x="962108" y="787179"/>
                </a:cubicBezTo>
                <a:cubicBezTo>
                  <a:pt x="977195" y="775445"/>
                  <a:pt x="993913" y="765976"/>
                  <a:pt x="1009816" y="755374"/>
                </a:cubicBezTo>
                <a:cubicBezTo>
                  <a:pt x="1017767" y="750073"/>
                  <a:pt x="1024604" y="742493"/>
                  <a:pt x="1033670" y="739471"/>
                </a:cubicBezTo>
                <a:cubicBezTo>
                  <a:pt x="1058443" y="731214"/>
                  <a:pt x="1068496" y="726767"/>
                  <a:pt x="1097280" y="723569"/>
                </a:cubicBezTo>
                <a:cubicBezTo>
                  <a:pt x="1131626" y="719753"/>
                  <a:pt x="1166191" y="718268"/>
                  <a:pt x="1200647" y="715618"/>
                </a:cubicBezTo>
                <a:cubicBezTo>
                  <a:pt x="1208598" y="712967"/>
                  <a:pt x="1217527" y="712315"/>
                  <a:pt x="1224501" y="707666"/>
                </a:cubicBezTo>
                <a:cubicBezTo>
                  <a:pt x="1261952" y="682698"/>
                  <a:pt x="1233186" y="685253"/>
                  <a:pt x="1272209" y="667910"/>
                </a:cubicBezTo>
                <a:cubicBezTo>
                  <a:pt x="1297102" y="656846"/>
                  <a:pt x="1325286" y="650665"/>
                  <a:pt x="1351722" y="644056"/>
                </a:cubicBezTo>
                <a:cubicBezTo>
                  <a:pt x="1369069" y="592011"/>
                  <a:pt x="1344976" y="643092"/>
                  <a:pt x="1383527" y="612251"/>
                </a:cubicBezTo>
                <a:cubicBezTo>
                  <a:pt x="1390989" y="606281"/>
                  <a:pt x="1394129" y="596348"/>
                  <a:pt x="1399430" y="588397"/>
                </a:cubicBezTo>
                <a:cubicBezTo>
                  <a:pt x="1396780" y="577795"/>
                  <a:pt x="1394481" y="567099"/>
                  <a:pt x="1391479" y="556591"/>
                </a:cubicBezTo>
                <a:cubicBezTo>
                  <a:pt x="1389176" y="548532"/>
                  <a:pt x="1382601" y="541068"/>
                  <a:pt x="1383527" y="532738"/>
                </a:cubicBezTo>
                <a:cubicBezTo>
                  <a:pt x="1391134" y="464271"/>
                  <a:pt x="1414715" y="494827"/>
                  <a:pt x="1439186" y="421419"/>
                </a:cubicBezTo>
                <a:lnTo>
                  <a:pt x="1447138" y="397565"/>
                </a:lnTo>
                <a:cubicBezTo>
                  <a:pt x="1439187" y="394915"/>
                  <a:pt x="1431415" y="391647"/>
                  <a:pt x="1423284" y="389614"/>
                </a:cubicBezTo>
                <a:cubicBezTo>
                  <a:pt x="1410173" y="386336"/>
                  <a:pt x="1396181" y="386408"/>
                  <a:pt x="1383527" y="381663"/>
                </a:cubicBezTo>
                <a:cubicBezTo>
                  <a:pt x="1367479" y="375645"/>
                  <a:pt x="1355414" y="361501"/>
                  <a:pt x="1343771" y="349858"/>
                </a:cubicBezTo>
              </a:path>
            </a:pathLst>
          </a:custGeom>
          <a:solidFill>
            <a:srgbClr val="B2C7E3"/>
          </a:solidFill>
          <a:ln w="0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273"/>
          <p:cNvSpPr>
            <a:spLocks noChangeArrowheads="1"/>
          </p:cNvSpPr>
          <p:nvPr/>
        </p:nvSpPr>
        <p:spPr bwMode="auto">
          <a:xfrm>
            <a:off x="4964761" y="4486780"/>
            <a:ext cx="933835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128016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dirty="0" smtClean="0">
                <a:solidFill>
                  <a:schemeClr val="bg1"/>
                </a:solidFill>
                <a:latin typeface="Times New Roman" pitchFamily="18" charset="0"/>
                <a:cs typeface="Arial" pitchFamily="34" charset="0"/>
              </a:rPr>
              <a:t>VILLUPURAM</a:t>
            </a:r>
            <a:endParaRPr lang="en-US" sz="8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345982" y="4777001"/>
            <a:ext cx="751194" cy="525991"/>
          </a:xfrm>
          <a:custGeom>
            <a:avLst/>
            <a:gdLst>
              <a:gd name="connsiteX0" fmla="*/ 87464 w 310101"/>
              <a:gd name="connsiteY0" fmla="*/ 302373 h 399872"/>
              <a:gd name="connsiteX1" fmla="*/ 71562 w 310101"/>
              <a:gd name="connsiteY1" fmla="*/ 262617 h 399872"/>
              <a:gd name="connsiteX2" fmla="*/ 95416 w 310101"/>
              <a:gd name="connsiteY2" fmla="*/ 191055 h 399872"/>
              <a:gd name="connsiteX3" fmla="*/ 71562 w 310101"/>
              <a:gd name="connsiteY3" fmla="*/ 175153 h 399872"/>
              <a:gd name="connsiteX4" fmla="*/ 39757 w 310101"/>
              <a:gd name="connsiteY4" fmla="*/ 167201 h 399872"/>
              <a:gd name="connsiteX5" fmla="*/ 23854 w 310101"/>
              <a:gd name="connsiteY5" fmla="*/ 119493 h 399872"/>
              <a:gd name="connsiteX6" fmla="*/ 0 w 310101"/>
              <a:gd name="connsiteY6" fmla="*/ 103591 h 399872"/>
              <a:gd name="connsiteX7" fmla="*/ 23854 w 310101"/>
              <a:gd name="connsiteY7" fmla="*/ 87688 h 399872"/>
              <a:gd name="connsiteX8" fmla="*/ 166977 w 310101"/>
              <a:gd name="connsiteY8" fmla="*/ 71786 h 399872"/>
              <a:gd name="connsiteX9" fmla="*/ 182880 w 310101"/>
              <a:gd name="connsiteY9" fmla="*/ 224 h 399872"/>
              <a:gd name="connsiteX10" fmla="*/ 214685 w 310101"/>
              <a:gd name="connsiteY10" fmla="*/ 8175 h 399872"/>
              <a:gd name="connsiteX11" fmla="*/ 230588 w 310101"/>
              <a:gd name="connsiteY11" fmla="*/ 32029 h 399872"/>
              <a:gd name="connsiteX12" fmla="*/ 246490 w 310101"/>
              <a:gd name="connsiteY12" fmla="*/ 143347 h 399872"/>
              <a:gd name="connsiteX13" fmla="*/ 302150 w 310101"/>
              <a:gd name="connsiteY13" fmla="*/ 143347 h 399872"/>
              <a:gd name="connsiteX14" fmla="*/ 310101 w 310101"/>
              <a:gd name="connsiteY14" fmla="*/ 167201 h 399872"/>
              <a:gd name="connsiteX15" fmla="*/ 294198 w 310101"/>
              <a:gd name="connsiteY15" fmla="*/ 191055 h 399872"/>
              <a:gd name="connsiteX16" fmla="*/ 254442 w 310101"/>
              <a:gd name="connsiteY16" fmla="*/ 262617 h 399872"/>
              <a:gd name="connsiteX17" fmla="*/ 222637 w 310101"/>
              <a:gd name="connsiteY17" fmla="*/ 302373 h 399872"/>
              <a:gd name="connsiteX18" fmla="*/ 190831 w 310101"/>
              <a:gd name="connsiteY18" fmla="*/ 350081 h 399872"/>
              <a:gd name="connsiteX19" fmla="*/ 182880 w 310101"/>
              <a:gd name="connsiteY19" fmla="*/ 397789 h 399872"/>
              <a:gd name="connsiteX20" fmla="*/ 135172 w 310101"/>
              <a:gd name="connsiteY20" fmla="*/ 381887 h 399872"/>
              <a:gd name="connsiteX21" fmla="*/ 111318 w 310101"/>
              <a:gd name="connsiteY21" fmla="*/ 373935 h 399872"/>
              <a:gd name="connsiteX22" fmla="*/ 103367 w 310101"/>
              <a:gd name="connsiteY22" fmla="*/ 350081 h 399872"/>
              <a:gd name="connsiteX23" fmla="*/ 87464 w 310101"/>
              <a:gd name="connsiteY23" fmla="*/ 302373 h 39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10101" h="399872">
                <a:moveTo>
                  <a:pt x="87464" y="302373"/>
                </a:moveTo>
                <a:cubicBezTo>
                  <a:pt x="82163" y="287796"/>
                  <a:pt x="72854" y="276831"/>
                  <a:pt x="71562" y="262617"/>
                </a:cubicBezTo>
                <a:cubicBezTo>
                  <a:pt x="68134" y="224907"/>
                  <a:pt x="78246" y="216809"/>
                  <a:pt x="95416" y="191055"/>
                </a:cubicBezTo>
                <a:cubicBezTo>
                  <a:pt x="87465" y="185754"/>
                  <a:pt x="80346" y="178917"/>
                  <a:pt x="71562" y="175153"/>
                </a:cubicBezTo>
                <a:cubicBezTo>
                  <a:pt x="61518" y="170848"/>
                  <a:pt x="46869" y="175498"/>
                  <a:pt x="39757" y="167201"/>
                </a:cubicBezTo>
                <a:cubicBezTo>
                  <a:pt x="28848" y="154474"/>
                  <a:pt x="37802" y="128791"/>
                  <a:pt x="23854" y="119493"/>
                </a:cubicBezTo>
                <a:lnTo>
                  <a:pt x="0" y="103591"/>
                </a:lnTo>
                <a:cubicBezTo>
                  <a:pt x="7951" y="98290"/>
                  <a:pt x="15307" y="91962"/>
                  <a:pt x="23854" y="87688"/>
                </a:cubicBezTo>
                <a:cubicBezTo>
                  <a:pt x="61793" y="68718"/>
                  <a:pt x="152084" y="72779"/>
                  <a:pt x="166977" y="71786"/>
                </a:cubicBezTo>
                <a:cubicBezTo>
                  <a:pt x="163348" y="46379"/>
                  <a:pt x="140540" y="6273"/>
                  <a:pt x="182880" y="224"/>
                </a:cubicBezTo>
                <a:cubicBezTo>
                  <a:pt x="193698" y="-1322"/>
                  <a:pt x="204083" y="5525"/>
                  <a:pt x="214685" y="8175"/>
                </a:cubicBezTo>
                <a:cubicBezTo>
                  <a:pt x="219986" y="16126"/>
                  <a:pt x="229992" y="22491"/>
                  <a:pt x="230588" y="32029"/>
                </a:cubicBezTo>
                <a:cubicBezTo>
                  <a:pt x="237903" y="149055"/>
                  <a:pt x="185995" y="123182"/>
                  <a:pt x="246490" y="143347"/>
                </a:cubicBezTo>
                <a:cubicBezTo>
                  <a:pt x="265847" y="136895"/>
                  <a:pt x="281595" y="126903"/>
                  <a:pt x="302150" y="143347"/>
                </a:cubicBezTo>
                <a:cubicBezTo>
                  <a:pt x="308695" y="148583"/>
                  <a:pt x="307451" y="159250"/>
                  <a:pt x="310101" y="167201"/>
                </a:cubicBezTo>
                <a:cubicBezTo>
                  <a:pt x="304800" y="175152"/>
                  <a:pt x="297008" y="181921"/>
                  <a:pt x="294198" y="191055"/>
                </a:cubicBezTo>
                <a:cubicBezTo>
                  <a:pt x="268083" y="275930"/>
                  <a:pt x="306596" y="280001"/>
                  <a:pt x="254442" y="262617"/>
                </a:cubicBezTo>
                <a:cubicBezTo>
                  <a:pt x="210366" y="292002"/>
                  <a:pt x="245229" y="261708"/>
                  <a:pt x="222637" y="302373"/>
                </a:cubicBezTo>
                <a:cubicBezTo>
                  <a:pt x="213355" y="319080"/>
                  <a:pt x="190831" y="350081"/>
                  <a:pt x="190831" y="350081"/>
                </a:cubicBezTo>
                <a:cubicBezTo>
                  <a:pt x="188181" y="365984"/>
                  <a:pt x="196878" y="389790"/>
                  <a:pt x="182880" y="397789"/>
                </a:cubicBezTo>
                <a:cubicBezTo>
                  <a:pt x="168326" y="406106"/>
                  <a:pt x="151075" y="387188"/>
                  <a:pt x="135172" y="381887"/>
                </a:cubicBezTo>
                <a:lnTo>
                  <a:pt x="111318" y="373935"/>
                </a:lnTo>
                <a:cubicBezTo>
                  <a:pt x="108668" y="365984"/>
                  <a:pt x="105011" y="358300"/>
                  <a:pt x="103367" y="350081"/>
                </a:cubicBezTo>
                <a:cubicBezTo>
                  <a:pt x="97043" y="318463"/>
                  <a:pt x="92765" y="316950"/>
                  <a:pt x="87464" y="302373"/>
                </a:cubicBezTo>
                <a:close/>
              </a:path>
            </a:pathLst>
          </a:custGeom>
          <a:solidFill>
            <a:srgbClr val="82D7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3125177" y="5128706"/>
            <a:ext cx="1883035" cy="1298699"/>
          </a:xfrm>
          <a:custGeom>
            <a:avLst/>
            <a:gdLst>
              <a:gd name="connsiteX0" fmla="*/ 84 w 1354370"/>
              <a:gd name="connsiteY0" fmla="*/ 532868 h 987303"/>
              <a:gd name="connsiteX1" fmla="*/ 23938 w 1354370"/>
              <a:gd name="connsiteY1" fmla="*/ 572624 h 987303"/>
              <a:gd name="connsiteX2" fmla="*/ 39841 w 1354370"/>
              <a:gd name="connsiteY2" fmla="*/ 620332 h 987303"/>
              <a:gd name="connsiteX3" fmla="*/ 87549 w 1354370"/>
              <a:gd name="connsiteY3" fmla="*/ 628283 h 987303"/>
              <a:gd name="connsiteX4" fmla="*/ 143208 w 1354370"/>
              <a:gd name="connsiteY4" fmla="*/ 691894 h 987303"/>
              <a:gd name="connsiteX5" fmla="*/ 270429 w 1354370"/>
              <a:gd name="connsiteY5" fmla="*/ 683943 h 987303"/>
              <a:gd name="connsiteX6" fmla="*/ 365844 w 1354370"/>
              <a:gd name="connsiteY6" fmla="*/ 691894 h 987303"/>
              <a:gd name="connsiteX7" fmla="*/ 397650 w 1354370"/>
              <a:gd name="connsiteY7" fmla="*/ 699845 h 987303"/>
              <a:gd name="connsiteX8" fmla="*/ 580530 w 1354370"/>
              <a:gd name="connsiteY8" fmla="*/ 707796 h 987303"/>
              <a:gd name="connsiteX9" fmla="*/ 644140 w 1354370"/>
              <a:gd name="connsiteY9" fmla="*/ 707796 h 987303"/>
              <a:gd name="connsiteX10" fmla="*/ 652091 w 1354370"/>
              <a:gd name="connsiteY10" fmla="*/ 683943 h 987303"/>
              <a:gd name="connsiteX11" fmla="*/ 691848 w 1354370"/>
              <a:gd name="connsiteY11" fmla="*/ 636235 h 987303"/>
              <a:gd name="connsiteX12" fmla="*/ 795215 w 1354370"/>
              <a:gd name="connsiteY12" fmla="*/ 644186 h 987303"/>
              <a:gd name="connsiteX13" fmla="*/ 811118 w 1354370"/>
              <a:gd name="connsiteY13" fmla="*/ 668040 h 987303"/>
              <a:gd name="connsiteX14" fmla="*/ 819069 w 1354370"/>
              <a:gd name="connsiteY14" fmla="*/ 747553 h 987303"/>
              <a:gd name="connsiteX15" fmla="*/ 866777 w 1354370"/>
              <a:gd name="connsiteY15" fmla="*/ 763456 h 987303"/>
              <a:gd name="connsiteX16" fmla="*/ 930387 w 1354370"/>
              <a:gd name="connsiteY16" fmla="*/ 819115 h 987303"/>
              <a:gd name="connsiteX17" fmla="*/ 954241 w 1354370"/>
              <a:gd name="connsiteY17" fmla="*/ 827066 h 987303"/>
              <a:gd name="connsiteX18" fmla="*/ 978095 w 1354370"/>
              <a:gd name="connsiteY18" fmla="*/ 850920 h 987303"/>
              <a:gd name="connsiteX19" fmla="*/ 1001949 w 1354370"/>
              <a:gd name="connsiteY19" fmla="*/ 866823 h 987303"/>
              <a:gd name="connsiteX20" fmla="*/ 993998 w 1354370"/>
              <a:gd name="connsiteY20" fmla="*/ 914530 h 987303"/>
              <a:gd name="connsiteX21" fmla="*/ 978095 w 1354370"/>
              <a:gd name="connsiteY21" fmla="*/ 962238 h 987303"/>
              <a:gd name="connsiteX22" fmla="*/ 986046 w 1354370"/>
              <a:gd name="connsiteY22" fmla="*/ 986092 h 987303"/>
              <a:gd name="connsiteX23" fmla="*/ 1033754 w 1354370"/>
              <a:gd name="connsiteY23" fmla="*/ 978141 h 987303"/>
              <a:gd name="connsiteX24" fmla="*/ 1081462 w 1354370"/>
              <a:gd name="connsiteY24" fmla="*/ 954287 h 987303"/>
              <a:gd name="connsiteX25" fmla="*/ 1097364 w 1354370"/>
              <a:gd name="connsiteY25" fmla="*/ 898628 h 987303"/>
              <a:gd name="connsiteX26" fmla="*/ 1113267 w 1354370"/>
              <a:gd name="connsiteY26" fmla="*/ 874774 h 987303"/>
              <a:gd name="connsiteX27" fmla="*/ 1176878 w 1354370"/>
              <a:gd name="connsiteY27" fmla="*/ 858871 h 987303"/>
              <a:gd name="connsiteX28" fmla="*/ 1240488 w 1354370"/>
              <a:gd name="connsiteY28" fmla="*/ 842969 h 987303"/>
              <a:gd name="connsiteX29" fmla="*/ 1256391 w 1354370"/>
              <a:gd name="connsiteY29" fmla="*/ 811163 h 987303"/>
              <a:gd name="connsiteX30" fmla="*/ 1272293 w 1354370"/>
              <a:gd name="connsiteY30" fmla="*/ 763456 h 987303"/>
              <a:gd name="connsiteX31" fmla="*/ 1320001 w 1354370"/>
              <a:gd name="connsiteY31" fmla="*/ 747553 h 987303"/>
              <a:gd name="connsiteX32" fmla="*/ 1343855 w 1354370"/>
              <a:gd name="connsiteY32" fmla="*/ 739602 h 987303"/>
              <a:gd name="connsiteX33" fmla="*/ 1343855 w 1354370"/>
              <a:gd name="connsiteY33" fmla="*/ 660089 h 987303"/>
              <a:gd name="connsiteX34" fmla="*/ 1320001 w 1354370"/>
              <a:gd name="connsiteY34" fmla="*/ 644186 h 987303"/>
              <a:gd name="connsiteX35" fmla="*/ 1304098 w 1354370"/>
              <a:gd name="connsiteY35" fmla="*/ 596478 h 987303"/>
              <a:gd name="connsiteX36" fmla="*/ 1280244 w 1354370"/>
              <a:gd name="connsiteY36" fmla="*/ 548770 h 987303"/>
              <a:gd name="connsiteX37" fmla="*/ 1272293 w 1354370"/>
              <a:gd name="connsiteY37" fmla="*/ 469257 h 987303"/>
              <a:gd name="connsiteX38" fmla="*/ 1256391 w 1354370"/>
              <a:gd name="connsiteY38" fmla="*/ 421549 h 987303"/>
              <a:gd name="connsiteX39" fmla="*/ 1264342 w 1354370"/>
              <a:gd name="connsiteY39" fmla="*/ 103497 h 987303"/>
              <a:gd name="connsiteX40" fmla="*/ 1272293 w 1354370"/>
              <a:gd name="connsiteY40" fmla="*/ 39887 h 987303"/>
              <a:gd name="connsiteX41" fmla="*/ 1280244 w 1354370"/>
              <a:gd name="connsiteY41" fmla="*/ 16033 h 987303"/>
              <a:gd name="connsiteX42" fmla="*/ 1256391 w 1354370"/>
              <a:gd name="connsiteY42" fmla="*/ 63741 h 987303"/>
              <a:gd name="connsiteX43" fmla="*/ 1240488 w 1354370"/>
              <a:gd name="connsiteY43" fmla="*/ 87595 h 987303"/>
              <a:gd name="connsiteX44" fmla="*/ 1192780 w 1354370"/>
              <a:gd name="connsiteY44" fmla="*/ 111449 h 987303"/>
              <a:gd name="connsiteX45" fmla="*/ 1113267 w 1354370"/>
              <a:gd name="connsiteY45" fmla="*/ 103497 h 987303"/>
              <a:gd name="connsiteX46" fmla="*/ 1105316 w 1354370"/>
              <a:gd name="connsiteY46" fmla="*/ 71692 h 987303"/>
              <a:gd name="connsiteX47" fmla="*/ 1089413 w 1354370"/>
              <a:gd name="connsiteY47" fmla="*/ 47838 h 987303"/>
              <a:gd name="connsiteX48" fmla="*/ 1065559 w 1354370"/>
              <a:gd name="connsiteY48" fmla="*/ 39887 h 987303"/>
              <a:gd name="connsiteX49" fmla="*/ 946290 w 1354370"/>
              <a:gd name="connsiteY49" fmla="*/ 31936 h 987303"/>
              <a:gd name="connsiteX50" fmla="*/ 938338 w 1354370"/>
              <a:gd name="connsiteY50" fmla="*/ 8082 h 987303"/>
              <a:gd name="connsiteX51" fmla="*/ 882679 w 1354370"/>
              <a:gd name="connsiteY51" fmla="*/ 8082 h 987303"/>
              <a:gd name="connsiteX52" fmla="*/ 890631 w 1354370"/>
              <a:gd name="connsiteY52" fmla="*/ 71692 h 987303"/>
              <a:gd name="connsiteX53" fmla="*/ 914484 w 1354370"/>
              <a:gd name="connsiteY53" fmla="*/ 79643 h 987303"/>
              <a:gd name="connsiteX54" fmla="*/ 882679 w 1354370"/>
              <a:gd name="connsiteY54" fmla="*/ 111449 h 987303"/>
              <a:gd name="connsiteX55" fmla="*/ 874728 w 1354370"/>
              <a:gd name="connsiteY55" fmla="*/ 143254 h 987303"/>
              <a:gd name="connsiteX56" fmla="*/ 890631 w 1354370"/>
              <a:gd name="connsiteY56" fmla="*/ 190962 h 987303"/>
              <a:gd name="connsiteX57" fmla="*/ 882679 w 1354370"/>
              <a:gd name="connsiteY57" fmla="*/ 238669 h 987303"/>
              <a:gd name="connsiteX58" fmla="*/ 834971 w 1354370"/>
              <a:gd name="connsiteY58" fmla="*/ 254572 h 987303"/>
              <a:gd name="connsiteX59" fmla="*/ 747507 w 1354370"/>
              <a:gd name="connsiteY59" fmla="*/ 286377 h 987303"/>
              <a:gd name="connsiteX60" fmla="*/ 723653 w 1354370"/>
              <a:gd name="connsiteY60" fmla="*/ 310231 h 987303"/>
              <a:gd name="connsiteX61" fmla="*/ 548724 w 1354370"/>
              <a:gd name="connsiteY61" fmla="*/ 334085 h 987303"/>
              <a:gd name="connsiteX62" fmla="*/ 532822 w 1354370"/>
              <a:gd name="connsiteY62" fmla="*/ 357939 h 987303"/>
              <a:gd name="connsiteX63" fmla="*/ 485114 w 1354370"/>
              <a:gd name="connsiteY63" fmla="*/ 381793 h 987303"/>
              <a:gd name="connsiteX64" fmla="*/ 461260 w 1354370"/>
              <a:gd name="connsiteY64" fmla="*/ 405647 h 987303"/>
              <a:gd name="connsiteX65" fmla="*/ 453309 w 1354370"/>
              <a:gd name="connsiteY65" fmla="*/ 429501 h 987303"/>
              <a:gd name="connsiteX66" fmla="*/ 405601 w 1354370"/>
              <a:gd name="connsiteY66" fmla="*/ 453355 h 987303"/>
              <a:gd name="connsiteX67" fmla="*/ 357893 w 1354370"/>
              <a:gd name="connsiteY67" fmla="*/ 445403 h 987303"/>
              <a:gd name="connsiteX68" fmla="*/ 334039 w 1354370"/>
              <a:gd name="connsiteY68" fmla="*/ 421549 h 987303"/>
              <a:gd name="connsiteX69" fmla="*/ 318137 w 1354370"/>
              <a:gd name="connsiteY69" fmla="*/ 373842 h 987303"/>
              <a:gd name="connsiteX70" fmla="*/ 294283 w 1354370"/>
              <a:gd name="connsiteY70" fmla="*/ 365890 h 987303"/>
              <a:gd name="connsiteX71" fmla="*/ 254526 w 1354370"/>
              <a:gd name="connsiteY71" fmla="*/ 373842 h 987303"/>
              <a:gd name="connsiteX72" fmla="*/ 246575 w 1354370"/>
              <a:gd name="connsiteY72" fmla="*/ 413598 h 987303"/>
              <a:gd name="connsiteX73" fmla="*/ 222721 w 1354370"/>
              <a:gd name="connsiteY73" fmla="*/ 429501 h 987303"/>
              <a:gd name="connsiteX74" fmla="*/ 190916 w 1354370"/>
              <a:gd name="connsiteY74" fmla="*/ 389744 h 987303"/>
              <a:gd name="connsiteX75" fmla="*/ 159111 w 1354370"/>
              <a:gd name="connsiteY75" fmla="*/ 397696 h 987303"/>
              <a:gd name="connsiteX76" fmla="*/ 143208 w 1354370"/>
              <a:gd name="connsiteY76" fmla="*/ 421549 h 987303"/>
              <a:gd name="connsiteX77" fmla="*/ 119354 w 1354370"/>
              <a:gd name="connsiteY77" fmla="*/ 429501 h 987303"/>
              <a:gd name="connsiteX78" fmla="*/ 55744 w 1354370"/>
              <a:gd name="connsiteY78" fmla="*/ 437452 h 987303"/>
              <a:gd name="connsiteX79" fmla="*/ 31890 w 1354370"/>
              <a:gd name="connsiteY79" fmla="*/ 445403 h 987303"/>
              <a:gd name="connsiteX80" fmla="*/ 23938 w 1354370"/>
              <a:gd name="connsiteY80" fmla="*/ 469257 h 987303"/>
              <a:gd name="connsiteX81" fmla="*/ 15987 w 1354370"/>
              <a:gd name="connsiteY81" fmla="*/ 516965 h 987303"/>
              <a:gd name="connsiteX82" fmla="*/ 84 w 1354370"/>
              <a:gd name="connsiteY82" fmla="*/ 532868 h 987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354370" h="987303">
                <a:moveTo>
                  <a:pt x="84" y="532868"/>
                </a:moveTo>
                <a:cubicBezTo>
                  <a:pt x="1409" y="542145"/>
                  <a:pt x="17543" y="558555"/>
                  <a:pt x="23938" y="572624"/>
                </a:cubicBezTo>
                <a:cubicBezTo>
                  <a:pt x="30875" y="587884"/>
                  <a:pt x="23306" y="617576"/>
                  <a:pt x="39841" y="620332"/>
                </a:cubicBezTo>
                <a:lnTo>
                  <a:pt x="87549" y="628283"/>
                </a:lnTo>
                <a:cubicBezTo>
                  <a:pt x="124655" y="683942"/>
                  <a:pt x="103451" y="665389"/>
                  <a:pt x="143208" y="691894"/>
                </a:cubicBezTo>
                <a:cubicBezTo>
                  <a:pt x="185615" y="689244"/>
                  <a:pt x="227939" y="683943"/>
                  <a:pt x="270429" y="683943"/>
                </a:cubicBezTo>
                <a:cubicBezTo>
                  <a:pt x="302344" y="683943"/>
                  <a:pt x="334175" y="687936"/>
                  <a:pt x="365844" y="691894"/>
                </a:cubicBezTo>
                <a:cubicBezTo>
                  <a:pt x="376688" y="693249"/>
                  <a:pt x="386752" y="699038"/>
                  <a:pt x="397650" y="699845"/>
                </a:cubicBezTo>
                <a:cubicBezTo>
                  <a:pt x="458501" y="704352"/>
                  <a:pt x="519570" y="705146"/>
                  <a:pt x="580530" y="707796"/>
                </a:cubicBezTo>
                <a:cubicBezTo>
                  <a:pt x="600725" y="712845"/>
                  <a:pt x="623945" y="723952"/>
                  <a:pt x="644140" y="707796"/>
                </a:cubicBezTo>
                <a:cubicBezTo>
                  <a:pt x="650685" y="702560"/>
                  <a:pt x="648343" y="691439"/>
                  <a:pt x="652091" y="683943"/>
                </a:cubicBezTo>
                <a:cubicBezTo>
                  <a:pt x="663161" y="661803"/>
                  <a:pt x="674263" y="653820"/>
                  <a:pt x="691848" y="636235"/>
                </a:cubicBezTo>
                <a:cubicBezTo>
                  <a:pt x="726304" y="638885"/>
                  <a:pt x="761824" y="635282"/>
                  <a:pt x="795215" y="644186"/>
                </a:cubicBezTo>
                <a:cubicBezTo>
                  <a:pt x="804449" y="646648"/>
                  <a:pt x="808969" y="658728"/>
                  <a:pt x="811118" y="668040"/>
                </a:cubicBezTo>
                <a:cubicBezTo>
                  <a:pt x="817107" y="693994"/>
                  <a:pt x="805648" y="724545"/>
                  <a:pt x="819069" y="747553"/>
                </a:cubicBezTo>
                <a:cubicBezTo>
                  <a:pt x="827515" y="762032"/>
                  <a:pt x="866777" y="763456"/>
                  <a:pt x="866777" y="763456"/>
                </a:cubicBezTo>
                <a:cubicBezTo>
                  <a:pt x="907232" y="824139"/>
                  <a:pt x="878560" y="804307"/>
                  <a:pt x="930387" y="819115"/>
                </a:cubicBezTo>
                <a:cubicBezTo>
                  <a:pt x="938446" y="821418"/>
                  <a:pt x="946290" y="824416"/>
                  <a:pt x="954241" y="827066"/>
                </a:cubicBezTo>
                <a:cubicBezTo>
                  <a:pt x="962192" y="835017"/>
                  <a:pt x="969456" y="843721"/>
                  <a:pt x="978095" y="850920"/>
                </a:cubicBezTo>
                <a:cubicBezTo>
                  <a:pt x="985436" y="857038"/>
                  <a:pt x="999631" y="857552"/>
                  <a:pt x="1001949" y="866823"/>
                </a:cubicBezTo>
                <a:cubicBezTo>
                  <a:pt x="1005859" y="882463"/>
                  <a:pt x="997908" y="898890"/>
                  <a:pt x="993998" y="914530"/>
                </a:cubicBezTo>
                <a:cubicBezTo>
                  <a:pt x="989932" y="930792"/>
                  <a:pt x="978095" y="962238"/>
                  <a:pt x="978095" y="962238"/>
                </a:cubicBezTo>
                <a:cubicBezTo>
                  <a:pt x="980745" y="970189"/>
                  <a:pt x="977987" y="983789"/>
                  <a:pt x="986046" y="986092"/>
                </a:cubicBezTo>
                <a:cubicBezTo>
                  <a:pt x="1001548" y="990521"/>
                  <a:pt x="1018016" y="981638"/>
                  <a:pt x="1033754" y="978141"/>
                </a:cubicBezTo>
                <a:cubicBezTo>
                  <a:pt x="1058441" y="972655"/>
                  <a:pt x="1060020" y="968581"/>
                  <a:pt x="1081462" y="954287"/>
                </a:cubicBezTo>
                <a:cubicBezTo>
                  <a:pt x="1084009" y="944098"/>
                  <a:pt x="1091661" y="910034"/>
                  <a:pt x="1097364" y="898628"/>
                </a:cubicBezTo>
                <a:cubicBezTo>
                  <a:pt x="1101638" y="890081"/>
                  <a:pt x="1104720" y="879048"/>
                  <a:pt x="1113267" y="874774"/>
                </a:cubicBezTo>
                <a:cubicBezTo>
                  <a:pt x="1132816" y="865000"/>
                  <a:pt x="1155446" y="863157"/>
                  <a:pt x="1176878" y="858871"/>
                </a:cubicBezTo>
                <a:cubicBezTo>
                  <a:pt x="1224853" y="849276"/>
                  <a:pt x="1203813" y="855193"/>
                  <a:pt x="1240488" y="842969"/>
                </a:cubicBezTo>
                <a:cubicBezTo>
                  <a:pt x="1245789" y="832367"/>
                  <a:pt x="1251989" y="822169"/>
                  <a:pt x="1256391" y="811163"/>
                </a:cubicBezTo>
                <a:cubicBezTo>
                  <a:pt x="1262616" y="795599"/>
                  <a:pt x="1256391" y="768757"/>
                  <a:pt x="1272293" y="763456"/>
                </a:cubicBezTo>
                <a:lnTo>
                  <a:pt x="1320001" y="747553"/>
                </a:lnTo>
                <a:lnTo>
                  <a:pt x="1343855" y="739602"/>
                </a:lnTo>
                <a:cubicBezTo>
                  <a:pt x="1354035" y="709059"/>
                  <a:pt x="1361258" y="699245"/>
                  <a:pt x="1343855" y="660089"/>
                </a:cubicBezTo>
                <a:cubicBezTo>
                  <a:pt x="1339974" y="651356"/>
                  <a:pt x="1327952" y="649487"/>
                  <a:pt x="1320001" y="644186"/>
                </a:cubicBezTo>
                <a:cubicBezTo>
                  <a:pt x="1314700" y="628283"/>
                  <a:pt x="1313396" y="610426"/>
                  <a:pt x="1304098" y="596478"/>
                </a:cubicBezTo>
                <a:cubicBezTo>
                  <a:pt x="1283547" y="565650"/>
                  <a:pt x="1291218" y="581690"/>
                  <a:pt x="1280244" y="548770"/>
                </a:cubicBezTo>
                <a:cubicBezTo>
                  <a:pt x="1277594" y="522266"/>
                  <a:pt x="1277202" y="495437"/>
                  <a:pt x="1272293" y="469257"/>
                </a:cubicBezTo>
                <a:cubicBezTo>
                  <a:pt x="1269204" y="452781"/>
                  <a:pt x="1256391" y="421549"/>
                  <a:pt x="1256391" y="421549"/>
                </a:cubicBezTo>
                <a:cubicBezTo>
                  <a:pt x="1259041" y="315532"/>
                  <a:pt x="1259927" y="209456"/>
                  <a:pt x="1264342" y="103497"/>
                </a:cubicBezTo>
                <a:cubicBezTo>
                  <a:pt x="1265232" y="82147"/>
                  <a:pt x="1268471" y="60911"/>
                  <a:pt x="1272293" y="39887"/>
                </a:cubicBezTo>
                <a:cubicBezTo>
                  <a:pt x="1273792" y="31641"/>
                  <a:pt x="1288625" y="16033"/>
                  <a:pt x="1280244" y="16033"/>
                </a:cubicBezTo>
                <a:cubicBezTo>
                  <a:pt x="1268851" y="16033"/>
                  <a:pt x="1259332" y="57859"/>
                  <a:pt x="1256391" y="63741"/>
                </a:cubicBezTo>
                <a:cubicBezTo>
                  <a:pt x="1252117" y="72288"/>
                  <a:pt x="1247245" y="80838"/>
                  <a:pt x="1240488" y="87595"/>
                </a:cubicBezTo>
                <a:cubicBezTo>
                  <a:pt x="1225075" y="103007"/>
                  <a:pt x="1212179" y="104982"/>
                  <a:pt x="1192780" y="111449"/>
                </a:cubicBezTo>
                <a:cubicBezTo>
                  <a:pt x="1166276" y="108798"/>
                  <a:pt x="1137516" y="114519"/>
                  <a:pt x="1113267" y="103497"/>
                </a:cubicBezTo>
                <a:cubicBezTo>
                  <a:pt x="1103319" y="98975"/>
                  <a:pt x="1109621" y="81736"/>
                  <a:pt x="1105316" y="71692"/>
                </a:cubicBezTo>
                <a:cubicBezTo>
                  <a:pt x="1101552" y="62908"/>
                  <a:pt x="1096875" y="53808"/>
                  <a:pt x="1089413" y="47838"/>
                </a:cubicBezTo>
                <a:cubicBezTo>
                  <a:pt x="1082868" y="42602"/>
                  <a:pt x="1073889" y="40813"/>
                  <a:pt x="1065559" y="39887"/>
                </a:cubicBezTo>
                <a:cubicBezTo>
                  <a:pt x="1025958" y="35487"/>
                  <a:pt x="986046" y="34586"/>
                  <a:pt x="946290" y="31936"/>
                </a:cubicBezTo>
                <a:cubicBezTo>
                  <a:pt x="943639" y="23985"/>
                  <a:pt x="944265" y="14009"/>
                  <a:pt x="938338" y="8082"/>
                </a:cubicBezTo>
                <a:cubicBezTo>
                  <a:pt x="922367" y="-7889"/>
                  <a:pt x="898820" y="4046"/>
                  <a:pt x="882679" y="8082"/>
                </a:cubicBezTo>
                <a:cubicBezTo>
                  <a:pt x="885330" y="29285"/>
                  <a:pt x="881952" y="52165"/>
                  <a:pt x="890631" y="71692"/>
                </a:cubicBezTo>
                <a:cubicBezTo>
                  <a:pt x="894035" y="79351"/>
                  <a:pt x="910736" y="72147"/>
                  <a:pt x="914484" y="79643"/>
                </a:cubicBezTo>
                <a:cubicBezTo>
                  <a:pt x="926600" y="103875"/>
                  <a:pt x="891767" y="108419"/>
                  <a:pt x="882679" y="111449"/>
                </a:cubicBezTo>
                <a:cubicBezTo>
                  <a:pt x="880029" y="122051"/>
                  <a:pt x="873641" y="132380"/>
                  <a:pt x="874728" y="143254"/>
                </a:cubicBezTo>
                <a:cubicBezTo>
                  <a:pt x="876396" y="159934"/>
                  <a:pt x="890631" y="190962"/>
                  <a:pt x="890631" y="190962"/>
                </a:cubicBezTo>
                <a:cubicBezTo>
                  <a:pt x="887980" y="206864"/>
                  <a:pt x="893295" y="226536"/>
                  <a:pt x="882679" y="238669"/>
                </a:cubicBezTo>
                <a:cubicBezTo>
                  <a:pt x="871640" y="251284"/>
                  <a:pt x="834971" y="254572"/>
                  <a:pt x="834971" y="254572"/>
                </a:cubicBezTo>
                <a:cubicBezTo>
                  <a:pt x="799609" y="307617"/>
                  <a:pt x="844006" y="254211"/>
                  <a:pt x="747507" y="286377"/>
                </a:cubicBezTo>
                <a:cubicBezTo>
                  <a:pt x="736839" y="289933"/>
                  <a:pt x="732292" y="303032"/>
                  <a:pt x="723653" y="310231"/>
                </a:cubicBezTo>
                <a:cubicBezTo>
                  <a:pt x="671890" y="353367"/>
                  <a:pt x="635207" y="329533"/>
                  <a:pt x="548724" y="334085"/>
                </a:cubicBezTo>
                <a:cubicBezTo>
                  <a:pt x="543423" y="342036"/>
                  <a:pt x="539579" y="351182"/>
                  <a:pt x="532822" y="357939"/>
                </a:cubicBezTo>
                <a:cubicBezTo>
                  <a:pt x="517408" y="373354"/>
                  <a:pt x="504516" y="375326"/>
                  <a:pt x="485114" y="381793"/>
                </a:cubicBezTo>
                <a:cubicBezTo>
                  <a:pt x="477163" y="389744"/>
                  <a:pt x="467497" y="396291"/>
                  <a:pt x="461260" y="405647"/>
                </a:cubicBezTo>
                <a:cubicBezTo>
                  <a:pt x="456611" y="412621"/>
                  <a:pt x="458545" y="422956"/>
                  <a:pt x="453309" y="429501"/>
                </a:cubicBezTo>
                <a:cubicBezTo>
                  <a:pt x="442100" y="443512"/>
                  <a:pt x="421313" y="448117"/>
                  <a:pt x="405601" y="453355"/>
                </a:cubicBezTo>
                <a:cubicBezTo>
                  <a:pt x="389698" y="450704"/>
                  <a:pt x="372625" y="451951"/>
                  <a:pt x="357893" y="445403"/>
                </a:cubicBezTo>
                <a:cubicBezTo>
                  <a:pt x="347617" y="440836"/>
                  <a:pt x="339500" y="431379"/>
                  <a:pt x="334039" y="421549"/>
                </a:cubicBezTo>
                <a:cubicBezTo>
                  <a:pt x="325898" y="406896"/>
                  <a:pt x="334039" y="379143"/>
                  <a:pt x="318137" y="373842"/>
                </a:cubicBezTo>
                <a:lnTo>
                  <a:pt x="294283" y="365890"/>
                </a:lnTo>
                <a:cubicBezTo>
                  <a:pt x="281031" y="368541"/>
                  <a:pt x="264082" y="364286"/>
                  <a:pt x="254526" y="373842"/>
                </a:cubicBezTo>
                <a:cubicBezTo>
                  <a:pt x="244970" y="383398"/>
                  <a:pt x="253280" y="401864"/>
                  <a:pt x="246575" y="413598"/>
                </a:cubicBezTo>
                <a:cubicBezTo>
                  <a:pt x="241834" y="421895"/>
                  <a:pt x="230672" y="424200"/>
                  <a:pt x="222721" y="429501"/>
                </a:cubicBezTo>
                <a:cubicBezTo>
                  <a:pt x="216705" y="411452"/>
                  <a:pt x="216092" y="393340"/>
                  <a:pt x="190916" y="389744"/>
                </a:cubicBezTo>
                <a:cubicBezTo>
                  <a:pt x="180098" y="388199"/>
                  <a:pt x="169713" y="395045"/>
                  <a:pt x="159111" y="397696"/>
                </a:cubicBezTo>
                <a:cubicBezTo>
                  <a:pt x="153810" y="405647"/>
                  <a:pt x="150670" y="415579"/>
                  <a:pt x="143208" y="421549"/>
                </a:cubicBezTo>
                <a:cubicBezTo>
                  <a:pt x="136663" y="426785"/>
                  <a:pt x="127600" y="428002"/>
                  <a:pt x="119354" y="429501"/>
                </a:cubicBezTo>
                <a:cubicBezTo>
                  <a:pt x="98330" y="433324"/>
                  <a:pt x="76947" y="434802"/>
                  <a:pt x="55744" y="437452"/>
                </a:cubicBezTo>
                <a:cubicBezTo>
                  <a:pt x="47793" y="440102"/>
                  <a:pt x="37817" y="439477"/>
                  <a:pt x="31890" y="445403"/>
                </a:cubicBezTo>
                <a:cubicBezTo>
                  <a:pt x="25963" y="451330"/>
                  <a:pt x="25756" y="461075"/>
                  <a:pt x="23938" y="469257"/>
                </a:cubicBezTo>
                <a:cubicBezTo>
                  <a:pt x="20441" y="484995"/>
                  <a:pt x="21648" y="501869"/>
                  <a:pt x="15987" y="516965"/>
                </a:cubicBezTo>
                <a:cubicBezTo>
                  <a:pt x="13355" y="523984"/>
                  <a:pt x="-1241" y="523591"/>
                  <a:pt x="84" y="532868"/>
                </a:cubicBezTo>
                <a:close/>
              </a:path>
            </a:pathLst>
          </a:custGeom>
          <a:solidFill>
            <a:srgbClr val="B2C7E3"/>
          </a:solidFill>
          <a:ln w="0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273"/>
          <p:cNvSpPr>
            <a:spLocks noChangeArrowheads="1"/>
          </p:cNvSpPr>
          <p:nvPr/>
        </p:nvSpPr>
        <p:spPr bwMode="auto">
          <a:xfrm>
            <a:off x="5097176" y="5067150"/>
            <a:ext cx="1014069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128016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dirty="0" smtClean="0">
                <a:solidFill>
                  <a:schemeClr val="bg1"/>
                </a:solidFill>
                <a:latin typeface="Times New Roman" pitchFamily="18" charset="0"/>
                <a:cs typeface="Arial" pitchFamily="34" charset="0"/>
              </a:rPr>
              <a:t>PONDICHERRY</a:t>
            </a:r>
            <a:endParaRPr lang="en-US" sz="8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73"/>
          <p:cNvSpPr>
            <a:spLocks noChangeArrowheads="1"/>
          </p:cNvSpPr>
          <p:nvPr/>
        </p:nvSpPr>
        <p:spPr bwMode="auto">
          <a:xfrm>
            <a:off x="3906924" y="5825466"/>
            <a:ext cx="878116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128016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dirty="0" smtClean="0">
                <a:latin typeface="Times New Roman" pitchFamily="18" charset="0"/>
                <a:cs typeface="Arial" pitchFamily="34" charset="0"/>
              </a:rPr>
              <a:t>CUDDALORE</a:t>
            </a:r>
            <a:endParaRPr lang="en-US" sz="800" kern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850910" y="4175715"/>
            <a:ext cx="1048376" cy="990135"/>
          </a:xfrm>
          <a:custGeom>
            <a:avLst/>
            <a:gdLst>
              <a:gd name="connsiteX0" fmla="*/ 875739 w 1146758"/>
              <a:gd name="connsiteY0" fmla="*/ 915411 h 1034681"/>
              <a:gd name="connsiteX1" fmla="*/ 883691 w 1146758"/>
              <a:gd name="connsiteY1" fmla="*/ 756385 h 1034681"/>
              <a:gd name="connsiteX2" fmla="*/ 891642 w 1146758"/>
              <a:gd name="connsiteY2" fmla="*/ 724580 h 1034681"/>
              <a:gd name="connsiteX3" fmla="*/ 907545 w 1146758"/>
              <a:gd name="connsiteY3" fmla="*/ 700726 h 1034681"/>
              <a:gd name="connsiteX4" fmla="*/ 939350 w 1146758"/>
              <a:gd name="connsiteY4" fmla="*/ 645067 h 1034681"/>
              <a:gd name="connsiteX5" fmla="*/ 987058 w 1146758"/>
              <a:gd name="connsiteY5" fmla="*/ 597359 h 1034681"/>
              <a:gd name="connsiteX6" fmla="*/ 1002960 w 1146758"/>
              <a:gd name="connsiteY6" fmla="*/ 565554 h 1034681"/>
              <a:gd name="connsiteX7" fmla="*/ 1026814 w 1146758"/>
              <a:gd name="connsiteY7" fmla="*/ 549651 h 1034681"/>
              <a:gd name="connsiteX8" fmla="*/ 1034765 w 1146758"/>
              <a:gd name="connsiteY8" fmla="*/ 525797 h 1034681"/>
              <a:gd name="connsiteX9" fmla="*/ 1058619 w 1146758"/>
              <a:gd name="connsiteY9" fmla="*/ 501944 h 1034681"/>
              <a:gd name="connsiteX10" fmla="*/ 1074522 w 1146758"/>
              <a:gd name="connsiteY10" fmla="*/ 478090 h 1034681"/>
              <a:gd name="connsiteX11" fmla="*/ 1082473 w 1146758"/>
              <a:gd name="connsiteY11" fmla="*/ 454236 h 1034681"/>
              <a:gd name="connsiteX12" fmla="*/ 1122230 w 1146758"/>
              <a:gd name="connsiteY12" fmla="*/ 406528 h 1034681"/>
              <a:gd name="connsiteX13" fmla="*/ 1130181 w 1146758"/>
              <a:gd name="connsiteY13" fmla="*/ 382674 h 1034681"/>
              <a:gd name="connsiteX14" fmla="*/ 1130181 w 1146758"/>
              <a:gd name="connsiteY14" fmla="*/ 334966 h 1034681"/>
              <a:gd name="connsiteX15" fmla="*/ 1106327 w 1146758"/>
              <a:gd name="connsiteY15" fmla="*/ 327015 h 1034681"/>
              <a:gd name="connsiteX16" fmla="*/ 1082473 w 1146758"/>
              <a:gd name="connsiteY16" fmla="*/ 311112 h 1034681"/>
              <a:gd name="connsiteX17" fmla="*/ 1066571 w 1146758"/>
              <a:gd name="connsiteY17" fmla="*/ 263404 h 1034681"/>
              <a:gd name="connsiteX18" fmla="*/ 1010911 w 1146758"/>
              <a:gd name="connsiteY18" fmla="*/ 199794 h 1034681"/>
              <a:gd name="connsiteX19" fmla="*/ 947301 w 1146758"/>
              <a:gd name="connsiteY19" fmla="*/ 191843 h 1034681"/>
              <a:gd name="connsiteX20" fmla="*/ 923447 w 1146758"/>
              <a:gd name="connsiteY20" fmla="*/ 183891 h 1034681"/>
              <a:gd name="connsiteX21" fmla="*/ 788275 w 1146758"/>
              <a:gd name="connsiteY21" fmla="*/ 167989 h 1034681"/>
              <a:gd name="connsiteX22" fmla="*/ 772372 w 1146758"/>
              <a:gd name="connsiteY22" fmla="*/ 144135 h 1034681"/>
              <a:gd name="connsiteX23" fmla="*/ 708762 w 1146758"/>
              <a:gd name="connsiteY23" fmla="*/ 144135 h 1034681"/>
              <a:gd name="connsiteX24" fmla="*/ 684908 w 1146758"/>
              <a:gd name="connsiteY24" fmla="*/ 160037 h 1034681"/>
              <a:gd name="connsiteX25" fmla="*/ 653103 w 1146758"/>
              <a:gd name="connsiteY25" fmla="*/ 120281 h 1034681"/>
              <a:gd name="connsiteX26" fmla="*/ 525882 w 1146758"/>
              <a:gd name="connsiteY26" fmla="*/ 128232 h 1034681"/>
              <a:gd name="connsiteX27" fmla="*/ 509979 w 1146758"/>
              <a:gd name="connsiteY27" fmla="*/ 152086 h 1034681"/>
              <a:gd name="connsiteX28" fmla="*/ 462271 w 1146758"/>
              <a:gd name="connsiteY28" fmla="*/ 112330 h 1034681"/>
              <a:gd name="connsiteX29" fmla="*/ 438418 w 1146758"/>
              <a:gd name="connsiteY29" fmla="*/ 96427 h 1034681"/>
              <a:gd name="connsiteX30" fmla="*/ 327099 w 1146758"/>
              <a:gd name="connsiteY30" fmla="*/ 72573 h 1034681"/>
              <a:gd name="connsiteX31" fmla="*/ 311197 w 1146758"/>
              <a:gd name="connsiteY31" fmla="*/ 24865 h 1034681"/>
              <a:gd name="connsiteX32" fmla="*/ 80609 w 1146758"/>
              <a:gd name="connsiteY32" fmla="*/ 8963 h 1034681"/>
              <a:gd name="connsiteX33" fmla="*/ 24950 w 1146758"/>
              <a:gd name="connsiteY33" fmla="*/ 8963 h 1034681"/>
              <a:gd name="connsiteX34" fmla="*/ 16998 w 1146758"/>
              <a:gd name="connsiteY34" fmla="*/ 32817 h 1034681"/>
              <a:gd name="connsiteX35" fmla="*/ 24950 w 1146758"/>
              <a:gd name="connsiteY35" fmla="*/ 64622 h 1034681"/>
              <a:gd name="connsiteX36" fmla="*/ 48804 w 1146758"/>
              <a:gd name="connsiteY36" fmla="*/ 80524 h 1034681"/>
              <a:gd name="connsiteX37" fmla="*/ 64706 w 1146758"/>
              <a:gd name="connsiteY37" fmla="*/ 128232 h 1034681"/>
              <a:gd name="connsiteX38" fmla="*/ 56755 w 1146758"/>
              <a:gd name="connsiteY38" fmla="*/ 167989 h 1034681"/>
              <a:gd name="connsiteX39" fmla="*/ 32901 w 1146758"/>
              <a:gd name="connsiteY39" fmla="*/ 175940 h 1034681"/>
              <a:gd name="connsiteX40" fmla="*/ 1096 w 1146758"/>
              <a:gd name="connsiteY40" fmla="*/ 183891 h 1034681"/>
              <a:gd name="connsiteX41" fmla="*/ 48804 w 1146758"/>
              <a:gd name="connsiteY41" fmla="*/ 207745 h 1034681"/>
              <a:gd name="connsiteX42" fmla="*/ 72658 w 1146758"/>
              <a:gd name="connsiteY42" fmla="*/ 223648 h 1034681"/>
              <a:gd name="connsiteX43" fmla="*/ 128317 w 1146758"/>
              <a:gd name="connsiteY43" fmla="*/ 231599 h 1034681"/>
              <a:gd name="connsiteX44" fmla="*/ 112414 w 1146758"/>
              <a:gd name="connsiteY44" fmla="*/ 255453 h 1034681"/>
              <a:gd name="connsiteX45" fmla="*/ 64706 w 1146758"/>
              <a:gd name="connsiteY45" fmla="*/ 271356 h 1034681"/>
              <a:gd name="connsiteX46" fmla="*/ 56755 w 1146758"/>
              <a:gd name="connsiteY46" fmla="*/ 430382 h 1034681"/>
              <a:gd name="connsiteX47" fmla="*/ 9047 w 1146758"/>
              <a:gd name="connsiteY47" fmla="*/ 446284 h 1034681"/>
              <a:gd name="connsiteX48" fmla="*/ 1096 w 1146758"/>
              <a:gd name="connsiteY48" fmla="*/ 470138 h 1034681"/>
              <a:gd name="connsiteX49" fmla="*/ 88560 w 1146758"/>
              <a:gd name="connsiteY49" fmla="*/ 478090 h 1034681"/>
              <a:gd name="connsiteX50" fmla="*/ 128317 w 1146758"/>
              <a:gd name="connsiteY50" fmla="*/ 486041 h 1034681"/>
              <a:gd name="connsiteX51" fmla="*/ 136268 w 1146758"/>
              <a:gd name="connsiteY51" fmla="*/ 589408 h 1034681"/>
              <a:gd name="connsiteX52" fmla="*/ 160122 w 1146758"/>
              <a:gd name="connsiteY52" fmla="*/ 645067 h 1034681"/>
              <a:gd name="connsiteX53" fmla="*/ 183976 w 1146758"/>
              <a:gd name="connsiteY53" fmla="*/ 660970 h 1034681"/>
              <a:gd name="connsiteX54" fmla="*/ 191927 w 1146758"/>
              <a:gd name="connsiteY54" fmla="*/ 684824 h 1034681"/>
              <a:gd name="connsiteX55" fmla="*/ 199878 w 1146758"/>
              <a:gd name="connsiteY55" fmla="*/ 716629 h 1034681"/>
              <a:gd name="connsiteX56" fmla="*/ 223732 w 1146758"/>
              <a:gd name="connsiteY56" fmla="*/ 732531 h 1034681"/>
              <a:gd name="connsiteX57" fmla="*/ 271440 w 1146758"/>
              <a:gd name="connsiteY57" fmla="*/ 748434 h 1034681"/>
              <a:gd name="connsiteX58" fmla="*/ 327099 w 1146758"/>
              <a:gd name="connsiteY58" fmla="*/ 764337 h 1034681"/>
              <a:gd name="connsiteX59" fmla="*/ 350953 w 1146758"/>
              <a:gd name="connsiteY59" fmla="*/ 780239 h 1034681"/>
              <a:gd name="connsiteX60" fmla="*/ 366856 w 1146758"/>
              <a:gd name="connsiteY60" fmla="*/ 851801 h 1034681"/>
              <a:gd name="connsiteX61" fmla="*/ 406612 w 1146758"/>
              <a:gd name="connsiteY61" fmla="*/ 891557 h 1034681"/>
              <a:gd name="connsiteX62" fmla="*/ 430466 w 1146758"/>
              <a:gd name="connsiteY62" fmla="*/ 915411 h 1034681"/>
              <a:gd name="connsiteX63" fmla="*/ 478174 w 1146758"/>
              <a:gd name="connsiteY63" fmla="*/ 947217 h 1034681"/>
              <a:gd name="connsiteX64" fmla="*/ 581541 w 1146758"/>
              <a:gd name="connsiteY64" fmla="*/ 955168 h 1034681"/>
              <a:gd name="connsiteX65" fmla="*/ 629249 w 1146758"/>
              <a:gd name="connsiteY65" fmla="*/ 971070 h 1034681"/>
              <a:gd name="connsiteX66" fmla="*/ 661054 w 1146758"/>
              <a:gd name="connsiteY66" fmla="*/ 979022 h 1034681"/>
              <a:gd name="connsiteX67" fmla="*/ 708762 w 1146758"/>
              <a:gd name="connsiteY67" fmla="*/ 994924 h 1034681"/>
              <a:gd name="connsiteX68" fmla="*/ 780324 w 1146758"/>
              <a:gd name="connsiteY68" fmla="*/ 1034681 h 1034681"/>
              <a:gd name="connsiteX69" fmla="*/ 820080 w 1146758"/>
              <a:gd name="connsiteY69" fmla="*/ 923363 h 1034681"/>
              <a:gd name="connsiteX70" fmla="*/ 891642 w 1146758"/>
              <a:gd name="connsiteY70" fmla="*/ 915411 h 1034681"/>
              <a:gd name="connsiteX71" fmla="*/ 875739 w 1146758"/>
              <a:gd name="connsiteY71" fmla="*/ 867704 h 1034681"/>
              <a:gd name="connsiteX72" fmla="*/ 875739 w 1146758"/>
              <a:gd name="connsiteY72" fmla="*/ 915411 h 103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146758" h="1034681">
                <a:moveTo>
                  <a:pt x="875739" y="915411"/>
                </a:moveTo>
                <a:cubicBezTo>
                  <a:pt x="877064" y="896858"/>
                  <a:pt x="879283" y="809277"/>
                  <a:pt x="883691" y="756385"/>
                </a:cubicBezTo>
                <a:cubicBezTo>
                  <a:pt x="884599" y="745495"/>
                  <a:pt x="887337" y="734624"/>
                  <a:pt x="891642" y="724580"/>
                </a:cubicBezTo>
                <a:cubicBezTo>
                  <a:pt x="895406" y="715796"/>
                  <a:pt x="902244" y="708677"/>
                  <a:pt x="907545" y="700726"/>
                </a:cubicBezTo>
                <a:cubicBezTo>
                  <a:pt x="917538" y="670747"/>
                  <a:pt x="913865" y="673384"/>
                  <a:pt x="939350" y="645067"/>
                </a:cubicBezTo>
                <a:cubicBezTo>
                  <a:pt x="954395" y="628351"/>
                  <a:pt x="987058" y="597359"/>
                  <a:pt x="987058" y="597359"/>
                </a:cubicBezTo>
                <a:cubicBezTo>
                  <a:pt x="992359" y="586757"/>
                  <a:pt x="995372" y="574660"/>
                  <a:pt x="1002960" y="565554"/>
                </a:cubicBezTo>
                <a:cubicBezTo>
                  <a:pt x="1009078" y="558213"/>
                  <a:pt x="1020844" y="557113"/>
                  <a:pt x="1026814" y="549651"/>
                </a:cubicBezTo>
                <a:cubicBezTo>
                  <a:pt x="1032050" y="543106"/>
                  <a:pt x="1030116" y="532771"/>
                  <a:pt x="1034765" y="525797"/>
                </a:cubicBezTo>
                <a:cubicBezTo>
                  <a:pt x="1041002" y="516441"/>
                  <a:pt x="1051420" y="510582"/>
                  <a:pt x="1058619" y="501944"/>
                </a:cubicBezTo>
                <a:cubicBezTo>
                  <a:pt x="1064737" y="494603"/>
                  <a:pt x="1069221" y="486041"/>
                  <a:pt x="1074522" y="478090"/>
                </a:cubicBezTo>
                <a:cubicBezTo>
                  <a:pt x="1077172" y="470139"/>
                  <a:pt x="1078725" y="461733"/>
                  <a:pt x="1082473" y="454236"/>
                </a:cubicBezTo>
                <a:cubicBezTo>
                  <a:pt x="1093543" y="432097"/>
                  <a:pt x="1104646" y="424112"/>
                  <a:pt x="1122230" y="406528"/>
                </a:cubicBezTo>
                <a:cubicBezTo>
                  <a:pt x="1124880" y="398577"/>
                  <a:pt x="1126433" y="390171"/>
                  <a:pt x="1130181" y="382674"/>
                </a:cubicBezTo>
                <a:cubicBezTo>
                  <a:pt x="1142297" y="358441"/>
                  <a:pt x="1160473" y="359199"/>
                  <a:pt x="1130181" y="334966"/>
                </a:cubicBezTo>
                <a:cubicBezTo>
                  <a:pt x="1123636" y="329730"/>
                  <a:pt x="1114278" y="329665"/>
                  <a:pt x="1106327" y="327015"/>
                </a:cubicBezTo>
                <a:cubicBezTo>
                  <a:pt x="1098376" y="321714"/>
                  <a:pt x="1087538" y="319216"/>
                  <a:pt x="1082473" y="311112"/>
                </a:cubicBezTo>
                <a:cubicBezTo>
                  <a:pt x="1073589" y="296897"/>
                  <a:pt x="1075870" y="277351"/>
                  <a:pt x="1066571" y="263404"/>
                </a:cubicBezTo>
                <a:cubicBezTo>
                  <a:pt x="1054988" y="246031"/>
                  <a:pt x="1037905" y="207156"/>
                  <a:pt x="1010911" y="199794"/>
                </a:cubicBezTo>
                <a:cubicBezTo>
                  <a:pt x="990296" y="194172"/>
                  <a:pt x="968504" y="194493"/>
                  <a:pt x="947301" y="191843"/>
                </a:cubicBezTo>
                <a:cubicBezTo>
                  <a:pt x="939350" y="189192"/>
                  <a:pt x="931771" y="184870"/>
                  <a:pt x="923447" y="183891"/>
                </a:cubicBezTo>
                <a:cubicBezTo>
                  <a:pt x="778118" y="166793"/>
                  <a:pt x="853200" y="189630"/>
                  <a:pt x="788275" y="167989"/>
                </a:cubicBezTo>
                <a:cubicBezTo>
                  <a:pt x="782974" y="160038"/>
                  <a:pt x="779834" y="150105"/>
                  <a:pt x="772372" y="144135"/>
                </a:cubicBezTo>
                <a:cubicBezTo>
                  <a:pt x="752812" y="128488"/>
                  <a:pt x="729139" y="140060"/>
                  <a:pt x="708762" y="144135"/>
                </a:cubicBezTo>
                <a:cubicBezTo>
                  <a:pt x="700811" y="149436"/>
                  <a:pt x="694464" y="160037"/>
                  <a:pt x="684908" y="160037"/>
                </a:cubicBezTo>
                <a:cubicBezTo>
                  <a:pt x="660930" y="160037"/>
                  <a:pt x="658068" y="135176"/>
                  <a:pt x="653103" y="120281"/>
                </a:cubicBezTo>
                <a:cubicBezTo>
                  <a:pt x="610696" y="122931"/>
                  <a:pt x="567360" y="119015"/>
                  <a:pt x="525882" y="128232"/>
                </a:cubicBezTo>
                <a:cubicBezTo>
                  <a:pt x="516553" y="130305"/>
                  <a:pt x="519350" y="150212"/>
                  <a:pt x="509979" y="152086"/>
                </a:cubicBezTo>
                <a:cubicBezTo>
                  <a:pt x="500426" y="153997"/>
                  <a:pt x="465044" y="114641"/>
                  <a:pt x="462271" y="112330"/>
                </a:cubicBezTo>
                <a:cubicBezTo>
                  <a:pt x="454930" y="106212"/>
                  <a:pt x="447150" y="100308"/>
                  <a:pt x="438418" y="96427"/>
                </a:cubicBezTo>
                <a:cubicBezTo>
                  <a:pt x="394083" y="76722"/>
                  <a:pt x="377201" y="78835"/>
                  <a:pt x="327099" y="72573"/>
                </a:cubicBezTo>
                <a:cubicBezTo>
                  <a:pt x="321798" y="56670"/>
                  <a:pt x="327857" y="26716"/>
                  <a:pt x="311197" y="24865"/>
                </a:cubicBezTo>
                <a:cubicBezTo>
                  <a:pt x="186885" y="11053"/>
                  <a:pt x="263606" y="18112"/>
                  <a:pt x="80609" y="8963"/>
                </a:cubicBezTo>
                <a:cubicBezTo>
                  <a:pt x="61252" y="2510"/>
                  <a:pt x="45507" y="-7482"/>
                  <a:pt x="24950" y="8963"/>
                </a:cubicBezTo>
                <a:cubicBezTo>
                  <a:pt x="18405" y="14199"/>
                  <a:pt x="19649" y="24866"/>
                  <a:pt x="16998" y="32817"/>
                </a:cubicBezTo>
                <a:cubicBezTo>
                  <a:pt x="19649" y="43419"/>
                  <a:pt x="18888" y="55529"/>
                  <a:pt x="24950" y="64622"/>
                </a:cubicBezTo>
                <a:cubicBezTo>
                  <a:pt x="30251" y="72573"/>
                  <a:pt x="43739" y="72420"/>
                  <a:pt x="48804" y="80524"/>
                </a:cubicBezTo>
                <a:cubicBezTo>
                  <a:pt x="57688" y="94739"/>
                  <a:pt x="64706" y="128232"/>
                  <a:pt x="64706" y="128232"/>
                </a:cubicBezTo>
                <a:cubicBezTo>
                  <a:pt x="62056" y="141484"/>
                  <a:pt x="64252" y="156744"/>
                  <a:pt x="56755" y="167989"/>
                </a:cubicBezTo>
                <a:cubicBezTo>
                  <a:pt x="52106" y="174963"/>
                  <a:pt x="40960" y="173638"/>
                  <a:pt x="32901" y="175940"/>
                </a:cubicBezTo>
                <a:cubicBezTo>
                  <a:pt x="22394" y="178942"/>
                  <a:pt x="11698" y="181241"/>
                  <a:pt x="1096" y="183891"/>
                </a:cubicBezTo>
                <a:cubicBezTo>
                  <a:pt x="69459" y="229467"/>
                  <a:pt x="-17036" y="174825"/>
                  <a:pt x="48804" y="207745"/>
                </a:cubicBezTo>
                <a:cubicBezTo>
                  <a:pt x="57351" y="212019"/>
                  <a:pt x="63505" y="220902"/>
                  <a:pt x="72658" y="223648"/>
                </a:cubicBezTo>
                <a:cubicBezTo>
                  <a:pt x="90609" y="229033"/>
                  <a:pt x="109764" y="228949"/>
                  <a:pt x="128317" y="231599"/>
                </a:cubicBezTo>
                <a:cubicBezTo>
                  <a:pt x="123016" y="239550"/>
                  <a:pt x="120518" y="250388"/>
                  <a:pt x="112414" y="255453"/>
                </a:cubicBezTo>
                <a:cubicBezTo>
                  <a:pt x="98199" y="264337"/>
                  <a:pt x="64706" y="271356"/>
                  <a:pt x="64706" y="271356"/>
                </a:cubicBezTo>
                <a:cubicBezTo>
                  <a:pt x="62056" y="324365"/>
                  <a:pt x="72848" y="379806"/>
                  <a:pt x="56755" y="430382"/>
                </a:cubicBezTo>
                <a:cubicBezTo>
                  <a:pt x="51672" y="446356"/>
                  <a:pt x="9047" y="446284"/>
                  <a:pt x="9047" y="446284"/>
                </a:cubicBezTo>
                <a:cubicBezTo>
                  <a:pt x="6397" y="454235"/>
                  <a:pt x="-3216" y="462951"/>
                  <a:pt x="1096" y="470138"/>
                </a:cubicBezTo>
                <a:cubicBezTo>
                  <a:pt x="18351" y="498896"/>
                  <a:pt x="70677" y="480645"/>
                  <a:pt x="88560" y="478090"/>
                </a:cubicBezTo>
                <a:cubicBezTo>
                  <a:pt x="101812" y="480740"/>
                  <a:pt x="122993" y="473619"/>
                  <a:pt x="128317" y="486041"/>
                </a:cubicBezTo>
                <a:cubicBezTo>
                  <a:pt x="141930" y="517804"/>
                  <a:pt x="132230" y="555087"/>
                  <a:pt x="136268" y="589408"/>
                </a:cubicBezTo>
                <a:cubicBezTo>
                  <a:pt x="138701" y="610091"/>
                  <a:pt x="145009" y="629954"/>
                  <a:pt x="160122" y="645067"/>
                </a:cubicBezTo>
                <a:cubicBezTo>
                  <a:pt x="166879" y="651824"/>
                  <a:pt x="176025" y="655669"/>
                  <a:pt x="183976" y="660970"/>
                </a:cubicBezTo>
                <a:cubicBezTo>
                  <a:pt x="186626" y="668921"/>
                  <a:pt x="189625" y="676765"/>
                  <a:pt x="191927" y="684824"/>
                </a:cubicBezTo>
                <a:cubicBezTo>
                  <a:pt x="194929" y="695331"/>
                  <a:pt x="193816" y="707536"/>
                  <a:pt x="199878" y="716629"/>
                </a:cubicBezTo>
                <a:cubicBezTo>
                  <a:pt x="205179" y="724580"/>
                  <a:pt x="214999" y="728650"/>
                  <a:pt x="223732" y="732531"/>
                </a:cubicBezTo>
                <a:cubicBezTo>
                  <a:pt x="239050" y="739339"/>
                  <a:pt x="255178" y="744369"/>
                  <a:pt x="271440" y="748434"/>
                </a:cubicBezTo>
                <a:cubicBezTo>
                  <a:pt x="281637" y="750983"/>
                  <a:pt x="315687" y="758631"/>
                  <a:pt x="327099" y="764337"/>
                </a:cubicBezTo>
                <a:cubicBezTo>
                  <a:pt x="335646" y="768611"/>
                  <a:pt x="343002" y="774938"/>
                  <a:pt x="350953" y="780239"/>
                </a:cubicBezTo>
                <a:cubicBezTo>
                  <a:pt x="354007" y="798560"/>
                  <a:pt x="357070" y="832228"/>
                  <a:pt x="366856" y="851801"/>
                </a:cubicBezTo>
                <a:cubicBezTo>
                  <a:pt x="383516" y="885122"/>
                  <a:pt x="379350" y="868839"/>
                  <a:pt x="406612" y="891557"/>
                </a:cubicBezTo>
                <a:cubicBezTo>
                  <a:pt x="415251" y="898756"/>
                  <a:pt x="421590" y="908507"/>
                  <a:pt x="430466" y="915411"/>
                </a:cubicBezTo>
                <a:cubicBezTo>
                  <a:pt x="445553" y="927145"/>
                  <a:pt x="459118" y="945751"/>
                  <a:pt x="478174" y="947217"/>
                </a:cubicBezTo>
                <a:lnTo>
                  <a:pt x="581541" y="955168"/>
                </a:lnTo>
                <a:cubicBezTo>
                  <a:pt x="597444" y="960469"/>
                  <a:pt x="612987" y="967004"/>
                  <a:pt x="629249" y="971070"/>
                </a:cubicBezTo>
                <a:cubicBezTo>
                  <a:pt x="639851" y="973721"/>
                  <a:pt x="650587" y="975882"/>
                  <a:pt x="661054" y="979022"/>
                </a:cubicBezTo>
                <a:cubicBezTo>
                  <a:pt x="677110" y="983839"/>
                  <a:pt x="708762" y="994924"/>
                  <a:pt x="708762" y="994924"/>
                </a:cubicBezTo>
                <a:cubicBezTo>
                  <a:pt x="763444" y="1031379"/>
                  <a:pt x="738338" y="1020686"/>
                  <a:pt x="780324" y="1034681"/>
                </a:cubicBezTo>
                <a:cubicBezTo>
                  <a:pt x="873690" y="1011340"/>
                  <a:pt x="722633" y="1059789"/>
                  <a:pt x="820080" y="923363"/>
                </a:cubicBezTo>
                <a:cubicBezTo>
                  <a:pt x="834030" y="903833"/>
                  <a:pt x="867788" y="918062"/>
                  <a:pt x="891642" y="915411"/>
                </a:cubicBezTo>
                <a:cubicBezTo>
                  <a:pt x="886341" y="899509"/>
                  <a:pt x="888828" y="878175"/>
                  <a:pt x="875739" y="867704"/>
                </a:cubicBezTo>
                <a:cubicBezTo>
                  <a:pt x="847474" y="845093"/>
                  <a:pt x="874414" y="933964"/>
                  <a:pt x="875739" y="915411"/>
                </a:cubicBezTo>
                <a:close/>
              </a:path>
            </a:pathLst>
          </a:custGeom>
          <a:solidFill>
            <a:srgbClr val="B2C7E3"/>
          </a:solidFill>
          <a:ln w="0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273"/>
          <p:cNvSpPr>
            <a:spLocks noChangeArrowheads="1"/>
          </p:cNvSpPr>
          <p:nvPr/>
        </p:nvSpPr>
        <p:spPr bwMode="auto">
          <a:xfrm>
            <a:off x="1761516" y="5241436"/>
            <a:ext cx="772647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128016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dirty="0" smtClean="0">
                <a:solidFill>
                  <a:schemeClr val="bg1"/>
                </a:solidFill>
                <a:latin typeface="Times New Roman" pitchFamily="18" charset="0"/>
                <a:cs typeface="Arial" pitchFamily="34" charset="0"/>
              </a:rPr>
              <a:t>KALLAKURICHI</a:t>
            </a:r>
            <a:endParaRPr lang="en-US" sz="8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16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224752" cy="540038"/>
          </a:xfrm>
        </p:spPr>
        <p:txBody>
          <a:bodyPr/>
          <a:lstStyle/>
          <a:p>
            <a:r>
              <a:rPr lang="en-GB" dirty="0" smtClean="0"/>
              <a:t>BUCKET ANALYSIS FY 23-24</a:t>
            </a:r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97538"/>
              </p:ext>
            </p:extLst>
          </p:nvPr>
        </p:nvGraphicFramePr>
        <p:xfrm>
          <a:off x="303069" y="1300460"/>
          <a:ext cx="11658021" cy="4869430"/>
        </p:xfrm>
        <a:graphic>
          <a:graphicData uri="http://schemas.openxmlformats.org/drawingml/2006/table">
            <a:tbl>
              <a:tblPr/>
              <a:tblGrid>
                <a:gridCol w="928772">
                  <a:extLst>
                    <a:ext uri="{9D8B030D-6E8A-4147-A177-3AD203B41FA5}">
                      <a16:colId xmlns:a16="http://schemas.microsoft.com/office/drawing/2014/main" val="724707199"/>
                    </a:ext>
                  </a:extLst>
                </a:gridCol>
                <a:gridCol w="1373809">
                  <a:extLst>
                    <a:ext uri="{9D8B030D-6E8A-4147-A177-3AD203B41FA5}">
                      <a16:colId xmlns:a16="http://schemas.microsoft.com/office/drawing/2014/main" val="2586173040"/>
                    </a:ext>
                  </a:extLst>
                </a:gridCol>
                <a:gridCol w="928772">
                  <a:extLst>
                    <a:ext uri="{9D8B030D-6E8A-4147-A177-3AD203B41FA5}">
                      <a16:colId xmlns:a16="http://schemas.microsoft.com/office/drawing/2014/main" val="3026882823"/>
                    </a:ext>
                  </a:extLst>
                </a:gridCol>
                <a:gridCol w="928772">
                  <a:extLst>
                    <a:ext uri="{9D8B030D-6E8A-4147-A177-3AD203B41FA5}">
                      <a16:colId xmlns:a16="http://schemas.microsoft.com/office/drawing/2014/main" val="4260139779"/>
                    </a:ext>
                  </a:extLst>
                </a:gridCol>
                <a:gridCol w="619181">
                  <a:extLst>
                    <a:ext uri="{9D8B030D-6E8A-4147-A177-3AD203B41FA5}">
                      <a16:colId xmlns:a16="http://schemas.microsoft.com/office/drawing/2014/main" val="3232150541"/>
                    </a:ext>
                  </a:extLst>
                </a:gridCol>
                <a:gridCol w="899748">
                  <a:extLst>
                    <a:ext uri="{9D8B030D-6E8A-4147-A177-3AD203B41FA5}">
                      <a16:colId xmlns:a16="http://schemas.microsoft.com/office/drawing/2014/main" val="1944619796"/>
                    </a:ext>
                  </a:extLst>
                </a:gridCol>
                <a:gridCol w="619181">
                  <a:extLst>
                    <a:ext uri="{9D8B030D-6E8A-4147-A177-3AD203B41FA5}">
                      <a16:colId xmlns:a16="http://schemas.microsoft.com/office/drawing/2014/main" val="1237215794"/>
                    </a:ext>
                  </a:extLst>
                </a:gridCol>
                <a:gridCol w="619181">
                  <a:extLst>
                    <a:ext uri="{9D8B030D-6E8A-4147-A177-3AD203B41FA5}">
                      <a16:colId xmlns:a16="http://schemas.microsoft.com/office/drawing/2014/main" val="2079454758"/>
                    </a:ext>
                  </a:extLst>
                </a:gridCol>
                <a:gridCol w="619181">
                  <a:extLst>
                    <a:ext uri="{9D8B030D-6E8A-4147-A177-3AD203B41FA5}">
                      <a16:colId xmlns:a16="http://schemas.microsoft.com/office/drawing/2014/main" val="4110142296"/>
                    </a:ext>
                  </a:extLst>
                </a:gridCol>
                <a:gridCol w="619181">
                  <a:extLst>
                    <a:ext uri="{9D8B030D-6E8A-4147-A177-3AD203B41FA5}">
                      <a16:colId xmlns:a16="http://schemas.microsoft.com/office/drawing/2014/main" val="611047801"/>
                    </a:ext>
                  </a:extLst>
                </a:gridCol>
                <a:gridCol w="619181">
                  <a:extLst>
                    <a:ext uri="{9D8B030D-6E8A-4147-A177-3AD203B41FA5}">
                      <a16:colId xmlns:a16="http://schemas.microsoft.com/office/drawing/2014/main" val="2697841477"/>
                    </a:ext>
                  </a:extLst>
                </a:gridCol>
                <a:gridCol w="619181">
                  <a:extLst>
                    <a:ext uri="{9D8B030D-6E8A-4147-A177-3AD203B41FA5}">
                      <a16:colId xmlns:a16="http://schemas.microsoft.com/office/drawing/2014/main" val="859305127"/>
                    </a:ext>
                  </a:extLst>
                </a:gridCol>
                <a:gridCol w="715928">
                  <a:extLst>
                    <a:ext uri="{9D8B030D-6E8A-4147-A177-3AD203B41FA5}">
                      <a16:colId xmlns:a16="http://schemas.microsoft.com/office/drawing/2014/main" val="1342771958"/>
                    </a:ext>
                  </a:extLst>
                </a:gridCol>
                <a:gridCol w="619181">
                  <a:extLst>
                    <a:ext uri="{9D8B030D-6E8A-4147-A177-3AD203B41FA5}">
                      <a16:colId xmlns:a16="http://schemas.microsoft.com/office/drawing/2014/main" val="951421126"/>
                    </a:ext>
                  </a:extLst>
                </a:gridCol>
                <a:gridCol w="928772">
                  <a:extLst>
                    <a:ext uri="{9D8B030D-6E8A-4147-A177-3AD203B41FA5}">
                      <a16:colId xmlns:a16="http://schemas.microsoft.com/office/drawing/2014/main" val="671592991"/>
                    </a:ext>
                  </a:extLst>
                </a:gridCol>
              </a:tblGrid>
              <a:tr h="247788">
                <a:tc gridSpan="15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Tipper Cummulative 23-24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135612"/>
                  </a:ext>
                </a:extLst>
              </a:tr>
              <a:tr h="24778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 NO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BRANCH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0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BUCKET STATUS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TIV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 MS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 outlet wise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338098"/>
                  </a:ext>
                </a:extLst>
              </a:tr>
              <a:tr h="2477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Lost but not found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Lost and Found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Delayed Known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Fought and Lost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B5 [AL]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272503"/>
                  </a:ext>
                </a:extLst>
              </a:tr>
              <a:tr h="468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 LOYAL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B4 TOTAL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962067"/>
                  </a:ext>
                </a:extLst>
              </a:tr>
              <a:tr h="2477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TVS VILLUPURAM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600136"/>
                  </a:ext>
                </a:extLst>
              </a:tr>
              <a:tr h="2477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TVS PONDY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008417"/>
                  </a:ext>
                </a:extLst>
              </a:tr>
              <a:tr h="24778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890982"/>
                  </a:ext>
                </a:extLst>
              </a:tr>
              <a:tr h="24778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282674"/>
                  </a:ext>
                </a:extLst>
              </a:tr>
              <a:tr h="231801"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6170413"/>
                  </a:ext>
                </a:extLst>
              </a:tr>
              <a:tr h="231801"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94555"/>
                  </a:ext>
                </a:extLst>
              </a:tr>
              <a:tr h="247788">
                <a:tc gridSpan="15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Haulage Cummulative 23-24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82435"/>
                  </a:ext>
                </a:extLst>
              </a:tr>
              <a:tr h="24778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 NO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BRANCH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0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BUCKET STATUS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TIV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 MS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 outlet wise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630543"/>
                  </a:ext>
                </a:extLst>
              </a:tr>
              <a:tr h="2477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Lost but not found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Lost and Found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Delayed Known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Fought and Lost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B5 [AL]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173069"/>
                  </a:ext>
                </a:extLst>
              </a:tr>
              <a:tr h="468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 LOYAL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B4 TOTAL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727650"/>
                  </a:ext>
                </a:extLst>
              </a:tr>
              <a:tr h="2477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TVS VILLUPURAM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262941"/>
                  </a:ext>
                </a:extLst>
              </a:tr>
              <a:tr h="2477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TVS PONDY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149689"/>
                  </a:ext>
                </a:extLst>
              </a:tr>
              <a:tr h="24778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788369"/>
                  </a:ext>
                </a:extLst>
              </a:tr>
              <a:tr h="24778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110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25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224752" cy="540038"/>
          </a:xfrm>
        </p:spPr>
        <p:txBody>
          <a:bodyPr/>
          <a:lstStyle/>
          <a:p>
            <a:r>
              <a:rPr lang="en-GB" dirty="0" smtClean="0"/>
              <a:t>MARKET SHARE PERFORMANCE-TIPPER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040414"/>
              </p:ext>
            </p:extLst>
          </p:nvPr>
        </p:nvGraphicFramePr>
        <p:xfrm>
          <a:off x="1840344" y="974073"/>
          <a:ext cx="7626930" cy="2508040"/>
        </p:xfrm>
        <a:graphic>
          <a:graphicData uri="http://schemas.openxmlformats.org/drawingml/2006/table">
            <a:tbl>
              <a:tblPr/>
              <a:tblGrid>
                <a:gridCol w="1384652">
                  <a:extLst>
                    <a:ext uri="{9D8B030D-6E8A-4147-A177-3AD203B41FA5}">
                      <a16:colId xmlns:a16="http://schemas.microsoft.com/office/drawing/2014/main" val="764835090"/>
                    </a:ext>
                  </a:extLst>
                </a:gridCol>
                <a:gridCol w="1089560">
                  <a:extLst>
                    <a:ext uri="{9D8B030D-6E8A-4147-A177-3AD203B41FA5}">
                      <a16:colId xmlns:a16="http://schemas.microsoft.com/office/drawing/2014/main" val="3287192385"/>
                    </a:ext>
                  </a:extLst>
                </a:gridCol>
                <a:gridCol w="1271154">
                  <a:extLst>
                    <a:ext uri="{9D8B030D-6E8A-4147-A177-3AD203B41FA5}">
                      <a16:colId xmlns:a16="http://schemas.microsoft.com/office/drawing/2014/main" val="4145812701"/>
                    </a:ext>
                  </a:extLst>
                </a:gridCol>
                <a:gridCol w="726375">
                  <a:extLst>
                    <a:ext uri="{9D8B030D-6E8A-4147-A177-3AD203B41FA5}">
                      <a16:colId xmlns:a16="http://schemas.microsoft.com/office/drawing/2014/main" val="2041145980"/>
                    </a:ext>
                  </a:extLst>
                </a:gridCol>
                <a:gridCol w="726375">
                  <a:extLst>
                    <a:ext uri="{9D8B030D-6E8A-4147-A177-3AD203B41FA5}">
                      <a16:colId xmlns:a16="http://schemas.microsoft.com/office/drawing/2014/main" val="2590389784"/>
                    </a:ext>
                  </a:extLst>
                </a:gridCol>
                <a:gridCol w="726375">
                  <a:extLst>
                    <a:ext uri="{9D8B030D-6E8A-4147-A177-3AD203B41FA5}">
                      <a16:colId xmlns:a16="http://schemas.microsoft.com/office/drawing/2014/main" val="3886408765"/>
                    </a:ext>
                  </a:extLst>
                </a:gridCol>
                <a:gridCol w="885268">
                  <a:extLst>
                    <a:ext uri="{9D8B030D-6E8A-4147-A177-3AD203B41FA5}">
                      <a16:colId xmlns:a16="http://schemas.microsoft.com/office/drawing/2014/main" val="4163980600"/>
                    </a:ext>
                  </a:extLst>
                </a:gridCol>
                <a:gridCol w="817171">
                  <a:extLst>
                    <a:ext uri="{9D8B030D-6E8A-4147-A177-3AD203B41FA5}">
                      <a16:colId xmlns:a16="http://schemas.microsoft.com/office/drawing/2014/main" val="1915137436"/>
                    </a:ext>
                  </a:extLst>
                </a:gridCol>
              </a:tblGrid>
              <a:tr h="31350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 Mar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Pondy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723965"/>
                  </a:ext>
                </a:extLst>
              </a:tr>
              <a:tr h="3135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FY 22-23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FY 23-24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Delta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044300"/>
                  </a:ext>
                </a:extLst>
              </a:tr>
              <a:tr h="3135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450439"/>
                  </a:ext>
                </a:extLst>
              </a:tr>
              <a:tr h="313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4x2 Tipper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638191"/>
                  </a:ext>
                </a:extLst>
              </a:tr>
              <a:tr h="313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6x4 Tipper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08227"/>
                  </a:ext>
                </a:extLst>
              </a:tr>
              <a:tr h="313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Tipper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012039"/>
                  </a:ext>
                </a:extLst>
              </a:tr>
              <a:tr h="313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10x4 Tipper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543534"/>
                  </a:ext>
                </a:extLst>
              </a:tr>
              <a:tr h="313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Tipper Total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23411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387169"/>
              </p:ext>
            </p:extLst>
          </p:nvPr>
        </p:nvGraphicFramePr>
        <p:xfrm>
          <a:off x="1840344" y="3698803"/>
          <a:ext cx="7626929" cy="3025272"/>
        </p:xfrm>
        <a:graphic>
          <a:graphicData uri="http://schemas.openxmlformats.org/drawingml/2006/table">
            <a:tbl>
              <a:tblPr/>
              <a:tblGrid>
                <a:gridCol w="1264246">
                  <a:extLst>
                    <a:ext uri="{9D8B030D-6E8A-4147-A177-3AD203B41FA5}">
                      <a16:colId xmlns:a16="http://schemas.microsoft.com/office/drawing/2014/main" val="4034197114"/>
                    </a:ext>
                  </a:extLst>
                </a:gridCol>
                <a:gridCol w="994817">
                  <a:extLst>
                    <a:ext uri="{9D8B030D-6E8A-4147-A177-3AD203B41FA5}">
                      <a16:colId xmlns:a16="http://schemas.microsoft.com/office/drawing/2014/main" val="1926123307"/>
                    </a:ext>
                  </a:extLst>
                </a:gridCol>
                <a:gridCol w="1160620">
                  <a:extLst>
                    <a:ext uri="{9D8B030D-6E8A-4147-A177-3AD203B41FA5}">
                      <a16:colId xmlns:a16="http://schemas.microsoft.com/office/drawing/2014/main" val="3585474346"/>
                    </a:ext>
                  </a:extLst>
                </a:gridCol>
                <a:gridCol w="663212">
                  <a:extLst>
                    <a:ext uri="{9D8B030D-6E8A-4147-A177-3AD203B41FA5}">
                      <a16:colId xmlns:a16="http://schemas.microsoft.com/office/drawing/2014/main" val="566992231"/>
                    </a:ext>
                  </a:extLst>
                </a:gridCol>
                <a:gridCol w="994817">
                  <a:extLst>
                    <a:ext uri="{9D8B030D-6E8A-4147-A177-3AD203B41FA5}">
                      <a16:colId xmlns:a16="http://schemas.microsoft.com/office/drawing/2014/main" val="1318628695"/>
                    </a:ext>
                  </a:extLst>
                </a:gridCol>
                <a:gridCol w="994817">
                  <a:extLst>
                    <a:ext uri="{9D8B030D-6E8A-4147-A177-3AD203B41FA5}">
                      <a16:colId xmlns:a16="http://schemas.microsoft.com/office/drawing/2014/main" val="688610507"/>
                    </a:ext>
                  </a:extLst>
                </a:gridCol>
                <a:gridCol w="808288">
                  <a:extLst>
                    <a:ext uri="{9D8B030D-6E8A-4147-A177-3AD203B41FA5}">
                      <a16:colId xmlns:a16="http://schemas.microsoft.com/office/drawing/2014/main" val="2637773287"/>
                    </a:ext>
                  </a:extLst>
                </a:gridCol>
                <a:gridCol w="746112">
                  <a:extLst>
                    <a:ext uri="{9D8B030D-6E8A-4147-A177-3AD203B41FA5}">
                      <a16:colId xmlns:a16="http://schemas.microsoft.com/office/drawing/2014/main" val="3261420984"/>
                    </a:ext>
                  </a:extLst>
                </a:gridCol>
              </a:tblGrid>
              <a:tr h="37815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 Mar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Villupuram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556581"/>
                  </a:ext>
                </a:extLst>
              </a:tr>
              <a:tr h="378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FY 22-23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FY 23-24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Delta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796541"/>
                  </a:ext>
                </a:extLst>
              </a:tr>
              <a:tr h="378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1796057"/>
                  </a:ext>
                </a:extLst>
              </a:tr>
              <a:tr h="3781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4x2 Tipper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267131"/>
                  </a:ext>
                </a:extLst>
              </a:tr>
              <a:tr h="3781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6x4 Tipper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304231"/>
                  </a:ext>
                </a:extLst>
              </a:tr>
              <a:tr h="3781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Tipper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992033"/>
                  </a:ext>
                </a:extLst>
              </a:tr>
              <a:tr h="3781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10x4 Tipper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024054"/>
                  </a:ext>
                </a:extLst>
              </a:tr>
              <a:tr h="3781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Tipper Total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184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08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224752" cy="540038"/>
          </a:xfrm>
        </p:spPr>
        <p:txBody>
          <a:bodyPr/>
          <a:lstStyle/>
          <a:p>
            <a:r>
              <a:rPr lang="en-GB" dirty="0" smtClean="0"/>
              <a:t>MARKET SHARE PERFORMANCE-LH</a:t>
            </a:r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197562"/>
              </p:ext>
            </p:extLst>
          </p:nvPr>
        </p:nvGraphicFramePr>
        <p:xfrm>
          <a:off x="1343891" y="905166"/>
          <a:ext cx="8031018" cy="2828543"/>
        </p:xfrm>
        <a:graphic>
          <a:graphicData uri="http://schemas.openxmlformats.org/drawingml/2006/table">
            <a:tbl>
              <a:tblPr/>
              <a:tblGrid>
                <a:gridCol w="1595908">
                  <a:extLst>
                    <a:ext uri="{9D8B030D-6E8A-4147-A177-3AD203B41FA5}">
                      <a16:colId xmlns:a16="http://schemas.microsoft.com/office/drawing/2014/main" val="3680102000"/>
                    </a:ext>
                  </a:extLst>
                </a:gridCol>
                <a:gridCol w="823694">
                  <a:extLst>
                    <a:ext uri="{9D8B030D-6E8A-4147-A177-3AD203B41FA5}">
                      <a16:colId xmlns:a16="http://schemas.microsoft.com/office/drawing/2014/main" val="3768348878"/>
                    </a:ext>
                  </a:extLst>
                </a:gridCol>
                <a:gridCol w="823694">
                  <a:extLst>
                    <a:ext uri="{9D8B030D-6E8A-4147-A177-3AD203B41FA5}">
                      <a16:colId xmlns:a16="http://schemas.microsoft.com/office/drawing/2014/main" val="1583525671"/>
                    </a:ext>
                  </a:extLst>
                </a:gridCol>
                <a:gridCol w="823694">
                  <a:extLst>
                    <a:ext uri="{9D8B030D-6E8A-4147-A177-3AD203B41FA5}">
                      <a16:colId xmlns:a16="http://schemas.microsoft.com/office/drawing/2014/main" val="2987249750"/>
                    </a:ext>
                  </a:extLst>
                </a:gridCol>
                <a:gridCol w="823694">
                  <a:extLst>
                    <a:ext uri="{9D8B030D-6E8A-4147-A177-3AD203B41FA5}">
                      <a16:colId xmlns:a16="http://schemas.microsoft.com/office/drawing/2014/main" val="2703969079"/>
                    </a:ext>
                  </a:extLst>
                </a:gridCol>
                <a:gridCol w="823694">
                  <a:extLst>
                    <a:ext uri="{9D8B030D-6E8A-4147-A177-3AD203B41FA5}">
                      <a16:colId xmlns:a16="http://schemas.microsoft.com/office/drawing/2014/main" val="547301838"/>
                    </a:ext>
                  </a:extLst>
                </a:gridCol>
                <a:gridCol w="823694">
                  <a:extLst>
                    <a:ext uri="{9D8B030D-6E8A-4147-A177-3AD203B41FA5}">
                      <a16:colId xmlns:a16="http://schemas.microsoft.com/office/drawing/2014/main" val="1044480627"/>
                    </a:ext>
                  </a:extLst>
                </a:gridCol>
                <a:gridCol w="1492946">
                  <a:extLst>
                    <a:ext uri="{9D8B030D-6E8A-4147-A177-3AD203B41FA5}">
                      <a16:colId xmlns:a16="http://schemas.microsoft.com/office/drawing/2014/main" val="2380138036"/>
                    </a:ext>
                  </a:extLst>
                </a:gridCol>
              </a:tblGrid>
              <a:tr h="22856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Cumulative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Pondy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991405"/>
                  </a:ext>
                </a:extLst>
              </a:tr>
              <a:tr h="2285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FY 22-23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FY 23-24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148346"/>
                  </a:ext>
                </a:extLst>
              </a:tr>
              <a:tr h="2285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 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 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Delta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311499"/>
                  </a:ext>
                </a:extLst>
              </a:tr>
              <a:tr h="3828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4X2 Haulage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7.446809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32.6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075770"/>
                  </a:ext>
                </a:extLst>
              </a:tr>
              <a:tr h="3828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6X2 MAV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44.44444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90205"/>
                  </a:ext>
                </a:extLst>
              </a:tr>
              <a:tr h="3828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8X2 MAV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83.33333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-33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750472"/>
                  </a:ext>
                </a:extLst>
              </a:tr>
              <a:tr h="3828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10X2 MAV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92.85714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66.66667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72575"/>
                  </a:ext>
                </a:extLst>
              </a:tr>
              <a:tr h="3828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MAV Total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68.42105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54.7619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-13.7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467597"/>
                  </a:ext>
                </a:extLst>
              </a:tr>
              <a:tr h="228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Tractors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#DIV/0!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15099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882658"/>
              </p:ext>
            </p:extLst>
          </p:nvPr>
        </p:nvGraphicFramePr>
        <p:xfrm>
          <a:off x="1343891" y="3843317"/>
          <a:ext cx="8031018" cy="2893175"/>
        </p:xfrm>
        <a:graphic>
          <a:graphicData uri="http://schemas.openxmlformats.org/drawingml/2006/table">
            <a:tbl>
              <a:tblPr/>
              <a:tblGrid>
                <a:gridCol w="1595908">
                  <a:extLst>
                    <a:ext uri="{9D8B030D-6E8A-4147-A177-3AD203B41FA5}">
                      <a16:colId xmlns:a16="http://schemas.microsoft.com/office/drawing/2014/main" val="1430432134"/>
                    </a:ext>
                  </a:extLst>
                </a:gridCol>
                <a:gridCol w="823694">
                  <a:extLst>
                    <a:ext uri="{9D8B030D-6E8A-4147-A177-3AD203B41FA5}">
                      <a16:colId xmlns:a16="http://schemas.microsoft.com/office/drawing/2014/main" val="3673390047"/>
                    </a:ext>
                  </a:extLst>
                </a:gridCol>
                <a:gridCol w="823694">
                  <a:extLst>
                    <a:ext uri="{9D8B030D-6E8A-4147-A177-3AD203B41FA5}">
                      <a16:colId xmlns:a16="http://schemas.microsoft.com/office/drawing/2014/main" val="372035804"/>
                    </a:ext>
                  </a:extLst>
                </a:gridCol>
                <a:gridCol w="823694">
                  <a:extLst>
                    <a:ext uri="{9D8B030D-6E8A-4147-A177-3AD203B41FA5}">
                      <a16:colId xmlns:a16="http://schemas.microsoft.com/office/drawing/2014/main" val="1358457682"/>
                    </a:ext>
                  </a:extLst>
                </a:gridCol>
                <a:gridCol w="823694">
                  <a:extLst>
                    <a:ext uri="{9D8B030D-6E8A-4147-A177-3AD203B41FA5}">
                      <a16:colId xmlns:a16="http://schemas.microsoft.com/office/drawing/2014/main" val="2490782842"/>
                    </a:ext>
                  </a:extLst>
                </a:gridCol>
                <a:gridCol w="823694">
                  <a:extLst>
                    <a:ext uri="{9D8B030D-6E8A-4147-A177-3AD203B41FA5}">
                      <a16:colId xmlns:a16="http://schemas.microsoft.com/office/drawing/2014/main" val="2231744256"/>
                    </a:ext>
                  </a:extLst>
                </a:gridCol>
                <a:gridCol w="823694">
                  <a:extLst>
                    <a:ext uri="{9D8B030D-6E8A-4147-A177-3AD203B41FA5}">
                      <a16:colId xmlns:a16="http://schemas.microsoft.com/office/drawing/2014/main" val="2982406739"/>
                    </a:ext>
                  </a:extLst>
                </a:gridCol>
                <a:gridCol w="1492946">
                  <a:extLst>
                    <a:ext uri="{9D8B030D-6E8A-4147-A177-3AD203B41FA5}">
                      <a16:colId xmlns:a16="http://schemas.microsoft.com/office/drawing/2014/main" val="832599414"/>
                    </a:ext>
                  </a:extLst>
                </a:gridCol>
              </a:tblGrid>
              <a:tr h="21715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Cumulative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Villupuram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5266"/>
                  </a:ext>
                </a:extLst>
              </a:tr>
              <a:tr h="217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FY 22-23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FY 23-24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901582"/>
                  </a:ext>
                </a:extLst>
              </a:tr>
              <a:tr h="217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Delta MS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580864"/>
                  </a:ext>
                </a:extLst>
              </a:tr>
              <a:tr h="2171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4X2 Haulage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739617"/>
                  </a:ext>
                </a:extLst>
              </a:tr>
              <a:tr h="402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6X2 MAV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33.33333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35.71429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222139"/>
                  </a:ext>
                </a:extLst>
              </a:tr>
              <a:tr h="402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8X2 MAV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76.92308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941850"/>
                  </a:ext>
                </a:extLst>
              </a:tr>
              <a:tr h="402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10X2 MAV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94.80519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89.47368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294992"/>
                  </a:ext>
                </a:extLst>
              </a:tr>
              <a:tr h="402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MAV Total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86.86869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79.61165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79636"/>
                  </a:ext>
                </a:extLst>
              </a:tr>
              <a:tr h="402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Tractors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71.42857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582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16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7437" y="997526"/>
            <a:ext cx="9284854" cy="26785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MAP : CUSTOMER MEET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40"/>
          <a:stretch/>
        </p:blipFill>
        <p:spPr>
          <a:xfrm>
            <a:off x="607292" y="997526"/>
            <a:ext cx="3073825" cy="27893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909" y="932057"/>
            <a:ext cx="3656676" cy="48221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135" y="932057"/>
            <a:ext cx="3647634" cy="48133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37481" y="3733179"/>
            <a:ext cx="456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PIC 1 : CHIDAMBARAM CUSTOMER MEET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40909" y="5867765"/>
            <a:ext cx="456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PIC 2 : CUDDALORE CUSTOMER MEET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97585" y="5867765"/>
            <a:ext cx="456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PIC 3 : TINDIVANAM CUSTOMER MEET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2" y="4045464"/>
            <a:ext cx="3193472" cy="281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3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954" y="1536360"/>
            <a:ext cx="6724072" cy="5321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8" y="3407213"/>
            <a:ext cx="5039246" cy="33320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00" y="382340"/>
            <a:ext cx="4445670" cy="28235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166" y="382340"/>
            <a:ext cx="3956143" cy="22081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20146" y="6329641"/>
            <a:ext cx="456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TINDIVANAM POINDY  CUSTOMER MEET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231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2927" y="427084"/>
            <a:ext cx="9284854" cy="39495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LOAN MELAS’S WITH FINANCIERS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7" y="962735"/>
            <a:ext cx="3425006" cy="25703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166" y="3533095"/>
            <a:ext cx="456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PIC 1 : LOAN MELA WITH SRIRAM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321" y="962734"/>
            <a:ext cx="4011825" cy="25703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286328" y="5021274"/>
            <a:ext cx="4563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PIC 3 &amp; 4LOAN MELA WITH SFL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FINANCIERS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" t="12763" r="681" b="22432"/>
          <a:stretch/>
        </p:blipFill>
        <p:spPr>
          <a:xfrm>
            <a:off x="4014724" y="3902427"/>
            <a:ext cx="7909421" cy="2884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3" b="37509"/>
          <a:stretch/>
        </p:blipFill>
        <p:spPr>
          <a:xfrm>
            <a:off x="3694545" y="968098"/>
            <a:ext cx="4082473" cy="25649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2164" y="4271759"/>
            <a:ext cx="456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PIC 2: LOAN MELA WITH YES BANK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8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36601" y="519448"/>
            <a:ext cx="9940635" cy="893716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KEY CUSTOMERS FALICITATION &amp; KEYHANDOVERS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05" y="1237672"/>
            <a:ext cx="3587750" cy="42533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9" t="18215" r="37720" b="50809"/>
          <a:stretch/>
        </p:blipFill>
        <p:spPr>
          <a:xfrm>
            <a:off x="4876800" y="1237672"/>
            <a:ext cx="4965468" cy="25954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549" y="5855298"/>
            <a:ext cx="4563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SPR DHANUSH Felicitation on his 20</a:t>
            </a:r>
            <a:r>
              <a:rPr lang="en-US" sz="2000" baseline="30000" dirty="0" smtClean="0">
                <a:solidFill>
                  <a:schemeClr val="bg1"/>
                </a:solidFill>
              </a:rPr>
              <a:t>th</a:t>
            </a:r>
            <a:r>
              <a:rPr lang="en-US" sz="2000" dirty="0" smtClean="0">
                <a:solidFill>
                  <a:schemeClr val="bg1"/>
                </a:solidFill>
              </a:rPr>
              <a:t> Vehicle delivery of Captain 4825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06918" y="5855298"/>
            <a:ext cx="4563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Customer </a:t>
            </a:r>
            <a:r>
              <a:rPr lang="en-US" sz="2000" dirty="0" err="1" smtClean="0">
                <a:solidFill>
                  <a:schemeClr val="bg1"/>
                </a:solidFill>
              </a:rPr>
              <a:t>meena</a:t>
            </a:r>
            <a:r>
              <a:rPr lang="en-US" sz="2000" dirty="0" smtClean="0">
                <a:solidFill>
                  <a:schemeClr val="bg1"/>
                </a:solidFill>
              </a:rPr>
              <a:t> felicitation on his purchase of new 4825 MAV</a:t>
            </a:r>
          </a:p>
        </p:txBody>
      </p:sp>
    </p:spTree>
    <p:extLst>
      <p:ext uri="{BB962C8B-B14F-4D97-AF65-F5344CB8AC3E}">
        <p14:creationId xmlns:p14="http://schemas.microsoft.com/office/powerpoint/2010/main" val="112243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L Custom Blue palette">
      <a:dk1>
        <a:srgbClr val="003764"/>
      </a:dk1>
      <a:lt1>
        <a:srgbClr val="FFFFFF"/>
      </a:lt1>
      <a:dk2>
        <a:srgbClr val="0070C0"/>
      </a:dk2>
      <a:lt2>
        <a:srgbClr val="E1F1FF"/>
      </a:lt2>
      <a:accent1>
        <a:srgbClr val="003F72"/>
      </a:accent1>
      <a:accent2>
        <a:srgbClr val="0041C4"/>
      </a:accent2>
      <a:accent3>
        <a:srgbClr val="5CD3FF"/>
      </a:accent3>
      <a:accent4>
        <a:srgbClr val="00C8A1"/>
      </a:accent4>
      <a:accent5>
        <a:srgbClr val="C5EF01"/>
      </a:accent5>
      <a:accent6>
        <a:srgbClr val="99FFCC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985B64F-57E0-4780-9DF1-3A5FE3C3067F}" vid="{C12C6343-F244-496C-B507-79FACB4DE6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Ashok Leyland 2023 Template India Final</Template>
  <TotalTime>365</TotalTime>
  <Words>1100</Words>
  <Application>Microsoft Office PowerPoint</Application>
  <PresentationFormat>Widescreen</PresentationFormat>
  <Paragraphs>647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Times New Roman</vt:lpstr>
      <vt:lpstr>Office Theme</vt:lpstr>
      <vt:lpstr>PERFORMANCE REPORT</vt:lpstr>
      <vt:lpstr>NETWORK ADEQUANCY</vt:lpstr>
      <vt:lpstr>BUCKET ANALYSIS FY 23-24</vt:lpstr>
      <vt:lpstr>MARKET SHARE PERFORMANCE-TIPPER</vt:lpstr>
      <vt:lpstr>MARKET SHARE PERFORMANCE-LH</vt:lpstr>
      <vt:lpstr>MAP : CUSTOMER MEET </vt:lpstr>
      <vt:lpstr>PowerPoint Presentation</vt:lpstr>
      <vt:lpstr>LOAN MELAS’S WITH FINANCIERS</vt:lpstr>
      <vt:lpstr>KEY CUSTOMERS FALICITATION &amp; KEYHANDOVERS </vt:lpstr>
      <vt:lpstr>MAP : TOUCH &amp; FEEL </vt:lpstr>
      <vt:lpstr>SALES &amp; SERVICE TEAM JOINT VISITS </vt:lpstr>
      <vt:lpstr>COMPETITION CUSTOMER CONVERSION-C&amp;M</vt:lpstr>
      <vt:lpstr>COMPETITION CUSTOMER CONVERSION-LONG HAUL</vt:lpstr>
      <vt:lpstr>PRODUCT BENCHMARKING DONE WITH COMPETITION</vt:lpstr>
      <vt:lpstr>PowerPoint Presentation</vt:lpstr>
      <vt:lpstr>SUPPORT REQUIRED</vt:lpstr>
      <vt:lpstr>PowerPoint Presentation</vt:lpstr>
    </vt:vector>
  </TitlesOfParts>
  <Company>Ashok Leyland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Manasa P ( Communication )</dc:creator>
  <cp:lastModifiedBy>Georgebirla  Bose ( SALES)</cp:lastModifiedBy>
  <cp:revision>26</cp:revision>
  <dcterms:created xsi:type="dcterms:W3CDTF">2023-02-01T09:31:11Z</dcterms:created>
  <dcterms:modified xsi:type="dcterms:W3CDTF">2024-04-06T03:12:21Z</dcterms:modified>
</cp:coreProperties>
</file>